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0"/>
  </p:notesMasterIdLst>
  <p:sldIdLst>
    <p:sldId id="256" r:id="rId2"/>
    <p:sldId id="337" r:id="rId3"/>
    <p:sldId id="257" r:id="rId4"/>
    <p:sldId id="258" r:id="rId5"/>
    <p:sldId id="338" r:id="rId6"/>
    <p:sldId id="340" r:id="rId7"/>
    <p:sldId id="345" r:id="rId8"/>
    <p:sldId id="344" r:id="rId9"/>
    <p:sldId id="342" r:id="rId10"/>
    <p:sldId id="346" r:id="rId11"/>
    <p:sldId id="347" r:id="rId12"/>
    <p:sldId id="341" r:id="rId13"/>
    <p:sldId id="293" r:id="rId14"/>
    <p:sldId id="348" r:id="rId15"/>
    <p:sldId id="349" r:id="rId16"/>
    <p:sldId id="350" r:id="rId17"/>
    <p:sldId id="351" r:id="rId18"/>
    <p:sldId id="294" r:id="rId19"/>
    <p:sldId id="304" r:id="rId20"/>
    <p:sldId id="409" r:id="rId21"/>
    <p:sldId id="303" r:id="rId22"/>
    <p:sldId id="355" r:id="rId23"/>
    <p:sldId id="356" r:id="rId24"/>
    <p:sldId id="376" r:id="rId25"/>
    <p:sldId id="413" r:id="rId26"/>
    <p:sldId id="373" r:id="rId27"/>
    <p:sldId id="374" r:id="rId28"/>
    <p:sldId id="412" r:id="rId29"/>
    <p:sldId id="377" r:id="rId30"/>
    <p:sldId id="407" r:id="rId31"/>
    <p:sldId id="375" r:id="rId32"/>
    <p:sldId id="380" r:id="rId33"/>
    <p:sldId id="387" r:id="rId34"/>
    <p:sldId id="388" r:id="rId35"/>
    <p:sldId id="389" r:id="rId36"/>
    <p:sldId id="390" r:id="rId37"/>
    <p:sldId id="391" r:id="rId38"/>
    <p:sldId id="379" r:id="rId39"/>
    <p:sldId id="383" r:id="rId40"/>
    <p:sldId id="384" r:id="rId41"/>
    <p:sldId id="386" r:id="rId42"/>
    <p:sldId id="385" r:id="rId43"/>
    <p:sldId id="295" r:id="rId44"/>
    <p:sldId id="392" r:id="rId45"/>
    <p:sldId id="393" r:id="rId46"/>
    <p:sldId id="394" r:id="rId47"/>
    <p:sldId id="395" r:id="rId48"/>
    <p:sldId id="396" r:id="rId49"/>
    <p:sldId id="397" r:id="rId50"/>
    <p:sldId id="398" r:id="rId51"/>
    <p:sldId id="404" r:id="rId52"/>
    <p:sldId id="408" r:id="rId53"/>
    <p:sldId id="403" r:id="rId54"/>
    <p:sldId id="401" r:id="rId55"/>
    <p:sldId id="410" r:id="rId56"/>
    <p:sldId id="411" r:id="rId57"/>
    <p:sldId id="405" r:id="rId58"/>
    <p:sldId id="402" r:id="rId59"/>
    <p:sldId id="406" r:id="rId60"/>
    <p:sldId id="372" r:id="rId61"/>
    <p:sldId id="378" r:id="rId62"/>
    <p:sldId id="399" r:id="rId63"/>
    <p:sldId id="300" r:id="rId64"/>
    <p:sldId id="307" r:id="rId65"/>
    <p:sldId id="381" r:id="rId66"/>
    <p:sldId id="382" r:id="rId67"/>
    <p:sldId id="336" r:id="rId68"/>
    <p:sldId id="299" r:id="rId69"/>
  </p:sldIdLst>
  <p:sldSz cx="9906000" cy="6858000" type="A4"/>
  <p:notesSz cx="9906000" cy="68580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배달의민족 도현" panose="020B0600000101010101" pitchFamily="50" charset="-127"/>
      <p:regular r:id="rId75"/>
      <p:bold r:id="rId76"/>
      <p:italic r:id="rId77"/>
      <p:boldItalic r:id="rId7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7" autoAdjust="0"/>
    <p:restoredTop sz="94719" autoAdjust="0"/>
  </p:normalViewPr>
  <p:slideViewPr>
    <p:cSldViewPr>
      <p:cViewPr varScale="1">
        <p:scale>
          <a:sx n="138" d="100"/>
          <a:sy n="138" d="100"/>
        </p:scale>
        <p:origin x="126" y="41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0947470A-9D2F-4012-8BCC-AFC78B8B344C}" type="datetimeFigureOut">
              <a:rPr lang="ko-KR" altLang="en-US" smtClean="0"/>
              <a:pPr/>
              <a:t>2022-11-08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81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600" y="3300413"/>
            <a:ext cx="79248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6F20312A-C75C-4369-AA5A-4C94D63AD8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085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20312A-C75C-4369-AA5A-4C94D63AD8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663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20312A-C75C-4369-AA5A-4C94D63AD8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1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20312A-C75C-4369-AA5A-4C94D63AD8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226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20312A-C75C-4369-AA5A-4C94D63AD8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469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20312A-C75C-4369-AA5A-4C94D63AD8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4226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804672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7812943" y="0"/>
            <a:ext cx="2093055" cy="803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6075" y="258826"/>
            <a:ext cx="94138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  <a:latin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066"/>
                </a:solidFill>
                <a:latin typeface="배달의민족 도현" panose="020B0600000101010101" pitchFamily="34" charset="-127"/>
                <a:cs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0066"/>
                </a:solidFill>
                <a:latin typeface="배달의민족 도현" panose="020B0600000101010101" pitchFamily="34" charset="-127"/>
                <a:cs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066"/>
                </a:solidFill>
                <a:latin typeface="배달의민족 도현" panose="020B0600000101010101" pitchFamily="34" charset="-127"/>
                <a:cs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305300" y="6014399"/>
            <a:ext cx="1247902" cy="6297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5860543" y="1578518"/>
            <a:ext cx="3133017" cy="15030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489204" y="3087624"/>
            <a:ext cx="8642350" cy="0"/>
          </a:xfrm>
          <a:custGeom>
            <a:avLst/>
            <a:gdLst/>
            <a:ahLst/>
            <a:cxnLst/>
            <a:rect l="l" t="t" r="r" b="b"/>
            <a:pathLst>
              <a:path w="8642350">
                <a:moveTo>
                  <a:pt x="864235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066"/>
                </a:solidFill>
                <a:latin typeface="배달의민족 도현" panose="020B0600000101010101" pitchFamily="34" charset="-127"/>
                <a:cs typeface="배달의민족 도현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497053" y="6335418"/>
            <a:ext cx="1039946" cy="3169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0" y="804672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600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7812943" y="0"/>
            <a:ext cx="2093055" cy="8031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71014" y="1385443"/>
            <a:ext cx="117093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0066"/>
                </a:solidFill>
                <a:latin typeface="배달의민족 도현"/>
                <a:cs typeface="배달의민족 도현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83942" y="1789582"/>
            <a:ext cx="495173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0066"/>
                </a:solidFill>
                <a:latin typeface="배달의민족 도현"/>
                <a:cs typeface="배달의민족 도현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34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34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34" charset="-127"/>
                <a:ea typeface="배달의민족 도현" panose="020B0600000101010101" pitchFamily="50" charset="-127"/>
              </a:defRPr>
            </a:lvl1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배달의민족 도현" panose="020B0600000101010101" pitchFamily="34" charset="-127"/>
          <a:ea typeface="+mj-ea"/>
          <a:cs typeface="+mj-cs"/>
        </a:defRPr>
      </a:lvl1pPr>
    </p:titleStyle>
    <p:bodyStyle>
      <a:lvl1pPr marL="0">
        <a:defRPr>
          <a:latin typeface="배달의민족 도현" panose="020B0600000101010101" pitchFamily="34" charset="-12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89204" y="1578518"/>
            <a:ext cx="8642350" cy="1510665"/>
            <a:chOff x="489204" y="1578518"/>
            <a:chExt cx="8642350" cy="1510665"/>
          </a:xfrm>
        </p:grpSpPr>
        <p:sp>
          <p:nvSpPr>
            <p:cNvPr id="4" name="object 4"/>
            <p:cNvSpPr/>
            <p:nvPr/>
          </p:nvSpPr>
          <p:spPr>
            <a:xfrm>
              <a:off x="5860543" y="1578518"/>
              <a:ext cx="3133017" cy="15030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+mj-ea"/>
                <a:ea typeface="+mj-ea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89204" y="3087624"/>
              <a:ext cx="8642350" cy="0"/>
            </a:xfrm>
            <a:custGeom>
              <a:avLst/>
              <a:gdLst/>
              <a:ahLst/>
              <a:cxnLst/>
              <a:rect l="l" t="t" r="r" b="b"/>
              <a:pathLst>
                <a:path w="8642350">
                  <a:moveTo>
                    <a:pt x="864235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j-ea"/>
                <a:ea typeface="+mj-ea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7200" y="2161631"/>
            <a:ext cx="10058400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3700" spc="-45" dirty="0">
                <a:solidFill>
                  <a:srgbClr val="001E3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JetBrains Mono NL SemiBold" panose="02000009000000000000" pitchFamily="49" charset="0"/>
              </a:rPr>
              <a:t>Office Sharing Platform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331459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Team 1</a:t>
            </a: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 령 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 한 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동 훈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찬 형</a:t>
            </a:r>
          </a:p>
        </p:txBody>
      </p:sp>
      <p:sp>
        <p:nvSpPr>
          <p:cNvPr id="8" name="object 5"/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Ⅰ.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시나리오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252169" y="1143000"/>
            <a:ext cx="738686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(3)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시나리오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백오피스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8DA5F57-0155-4240-9F7C-D4E1C3096E0C}"/>
              </a:ext>
            </a:extLst>
          </p:cNvPr>
          <p:cNvGrpSpPr/>
          <p:nvPr/>
        </p:nvGrpSpPr>
        <p:grpSpPr>
          <a:xfrm>
            <a:off x="1093755" y="2463925"/>
            <a:ext cx="7718491" cy="3251075"/>
            <a:chOff x="420954" y="2463925"/>
            <a:chExt cx="7718491" cy="3251075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65722AB-2300-ACF8-CD5B-D60AA81073D3}"/>
                </a:ext>
              </a:extLst>
            </p:cNvPr>
            <p:cNvSpPr/>
            <p:nvPr/>
          </p:nvSpPr>
          <p:spPr>
            <a:xfrm>
              <a:off x="420954" y="3623900"/>
              <a:ext cx="955675" cy="92282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</a:t>
              </a: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641B9CF-E7FD-AFA0-F5E8-F333B48C8BE1}"/>
                </a:ext>
              </a:extLst>
            </p:cNvPr>
            <p:cNvSpPr/>
            <p:nvPr/>
          </p:nvSpPr>
          <p:spPr>
            <a:xfrm>
              <a:off x="1766556" y="3623902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인증</a:t>
              </a: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F71C868-68FA-1DCA-103F-D1C541580AE3}"/>
                </a:ext>
              </a:extLst>
            </p:cNvPr>
            <p:cNvSpPr/>
            <p:nvPr/>
          </p:nvSpPr>
          <p:spPr>
            <a:xfrm>
              <a:off x="1476009" y="3966813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3CA6AD77-10BD-5C71-6098-27F7E11B9A53}"/>
                </a:ext>
              </a:extLst>
            </p:cNvPr>
            <p:cNvSpPr/>
            <p:nvPr/>
          </p:nvSpPr>
          <p:spPr>
            <a:xfrm>
              <a:off x="5507129" y="2806832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C565320-562A-6FF5-85D0-4C78DFC2934C}"/>
                </a:ext>
              </a:extLst>
            </p:cNvPr>
            <p:cNvSpPr/>
            <p:nvPr/>
          </p:nvSpPr>
          <p:spPr>
            <a:xfrm>
              <a:off x="4455918" y="2463925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생성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8C05B58-D5FF-C450-7D89-DEA9240EAF1B}"/>
                </a:ext>
              </a:extLst>
            </p:cNvPr>
            <p:cNvSpPr/>
            <p:nvPr/>
          </p:nvSpPr>
          <p:spPr>
            <a:xfrm>
              <a:off x="2816846" y="3966806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EF121743-8F90-40EA-3BDD-DEDF0330E770}"/>
                </a:ext>
              </a:extLst>
            </p:cNvPr>
            <p:cNvSpPr/>
            <p:nvPr/>
          </p:nvSpPr>
          <p:spPr>
            <a:xfrm>
              <a:off x="5801520" y="2463925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3D34FAA-1B72-A1B1-02FF-DBC4B9262C03}"/>
                </a:ext>
              </a:extLst>
            </p:cNvPr>
            <p:cNvSpPr/>
            <p:nvPr/>
          </p:nvSpPr>
          <p:spPr>
            <a:xfrm>
              <a:off x="4455918" y="3628051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C93B788-E8E5-BC3D-B6C8-A64AB3AF2010}"/>
                </a:ext>
              </a:extLst>
            </p:cNvPr>
            <p:cNvSpPr/>
            <p:nvPr/>
          </p:nvSpPr>
          <p:spPr>
            <a:xfrm>
              <a:off x="4492566" y="4792177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78B8DC0-558F-A2BA-E204-A8636FB3A68A}"/>
                </a:ext>
              </a:extLst>
            </p:cNvPr>
            <p:cNvSpPr/>
            <p:nvPr/>
          </p:nvSpPr>
          <p:spPr>
            <a:xfrm>
              <a:off x="5507129" y="3970958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74760FA-3EFC-97ED-8E72-F3CED4A9611B}"/>
                </a:ext>
              </a:extLst>
            </p:cNvPr>
            <p:cNvSpPr/>
            <p:nvPr/>
          </p:nvSpPr>
          <p:spPr>
            <a:xfrm>
              <a:off x="5801520" y="3628051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수정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174D58D-E268-FAAB-3EEA-96B2C9CB0D5F}"/>
                </a:ext>
              </a:extLst>
            </p:cNvPr>
            <p:cNvSpPr/>
            <p:nvPr/>
          </p:nvSpPr>
          <p:spPr>
            <a:xfrm>
              <a:off x="5543777" y="5135084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A2AE21D0-15D5-13D2-38A9-2096F0C86264}"/>
                </a:ext>
              </a:extLst>
            </p:cNvPr>
            <p:cNvSpPr/>
            <p:nvPr/>
          </p:nvSpPr>
          <p:spPr>
            <a:xfrm>
              <a:off x="5838168" y="4792177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수정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FF89B25-D7BB-1BDD-924C-761B93C86413}"/>
                </a:ext>
              </a:extLst>
            </p:cNvPr>
            <p:cNvSpPr/>
            <p:nvPr/>
          </p:nvSpPr>
          <p:spPr>
            <a:xfrm>
              <a:off x="6852731" y="3970958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126DDEB-98C2-19DC-A349-310C9498597F}"/>
                </a:ext>
              </a:extLst>
            </p:cNvPr>
            <p:cNvSpPr/>
            <p:nvPr/>
          </p:nvSpPr>
          <p:spPr>
            <a:xfrm>
              <a:off x="7147122" y="3628051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F94E8E6-E871-CC7D-C2D5-AD8A9F12FE9B}"/>
                </a:ext>
              </a:extLst>
            </p:cNvPr>
            <p:cNvSpPr/>
            <p:nvPr/>
          </p:nvSpPr>
          <p:spPr>
            <a:xfrm>
              <a:off x="6889379" y="5135084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981ED72-C0A2-20F3-A612-4FA90433797E}"/>
                </a:ext>
              </a:extLst>
            </p:cNvPr>
            <p:cNvSpPr/>
            <p:nvPr/>
          </p:nvSpPr>
          <p:spPr>
            <a:xfrm>
              <a:off x="7183770" y="4792177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삭제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9DF541D-74B3-A557-1480-65A5A9BD2CC4}"/>
                </a:ext>
              </a:extLst>
            </p:cNvPr>
            <p:cNvSpPr/>
            <p:nvPr/>
          </p:nvSpPr>
          <p:spPr>
            <a:xfrm>
              <a:off x="4162448" y="3966807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BC70689-89E3-D89E-67D9-783D48DA1CCC}"/>
                </a:ext>
              </a:extLst>
            </p:cNvPr>
            <p:cNvSpPr/>
            <p:nvPr/>
          </p:nvSpPr>
          <p:spPr>
            <a:xfrm>
              <a:off x="3111237" y="3623900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목록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2BE0EB8A-2AC5-2D15-0EC4-37145B76DAE2}"/>
                </a:ext>
              </a:extLst>
            </p:cNvPr>
            <p:cNvSpPr/>
            <p:nvPr/>
          </p:nvSpPr>
          <p:spPr>
            <a:xfrm rot="18932279">
              <a:off x="4159653" y="3349864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CF835F23-BE16-EEDB-3A61-911EED66C3FE}"/>
                </a:ext>
              </a:extLst>
            </p:cNvPr>
            <p:cNvSpPr/>
            <p:nvPr/>
          </p:nvSpPr>
          <p:spPr>
            <a:xfrm rot="2730084">
              <a:off x="4159652" y="4568632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4111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Ⅰ.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시나리오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252169" y="1143000"/>
            <a:ext cx="738686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(3)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시나리오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관리자 페이지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FE7154-1032-4380-57B1-04BFD825487B}"/>
              </a:ext>
            </a:extLst>
          </p:cNvPr>
          <p:cNvGrpSpPr/>
          <p:nvPr/>
        </p:nvGrpSpPr>
        <p:grpSpPr>
          <a:xfrm>
            <a:off x="1111047" y="2463925"/>
            <a:ext cx="7683907" cy="3251075"/>
            <a:chOff x="418890" y="2463925"/>
            <a:chExt cx="7683907" cy="3251075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641B9CF-E7FD-AFA0-F5E8-F333B48C8BE1}"/>
                </a:ext>
              </a:extLst>
            </p:cNvPr>
            <p:cNvSpPr/>
            <p:nvPr/>
          </p:nvSpPr>
          <p:spPr>
            <a:xfrm>
              <a:off x="1766556" y="3623902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목록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3CA6AD77-10BD-5C71-6098-27F7E11B9A53}"/>
                </a:ext>
              </a:extLst>
            </p:cNvPr>
            <p:cNvSpPr/>
            <p:nvPr/>
          </p:nvSpPr>
          <p:spPr>
            <a:xfrm>
              <a:off x="5507129" y="2806832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C565320-562A-6FF5-85D0-4C78DFC2934C}"/>
                </a:ext>
              </a:extLst>
            </p:cNvPr>
            <p:cNvSpPr/>
            <p:nvPr/>
          </p:nvSpPr>
          <p:spPr>
            <a:xfrm>
              <a:off x="4455918" y="2463925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등록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8C05B58-D5FF-C450-7D89-DEA9240EAF1B}"/>
                </a:ext>
              </a:extLst>
            </p:cNvPr>
            <p:cNvSpPr/>
            <p:nvPr/>
          </p:nvSpPr>
          <p:spPr>
            <a:xfrm>
              <a:off x="2816846" y="3966806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EF121743-8F90-40EA-3BDD-DEDF0330E770}"/>
                </a:ext>
              </a:extLst>
            </p:cNvPr>
            <p:cNvSpPr/>
            <p:nvPr/>
          </p:nvSpPr>
          <p:spPr>
            <a:xfrm>
              <a:off x="5801520" y="2463925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3D34FAA-1B72-A1B1-02FF-DBC4B9262C03}"/>
                </a:ext>
              </a:extLst>
            </p:cNvPr>
            <p:cNvSpPr/>
            <p:nvPr/>
          </p:nvSpPr>
          <p:spPr>
            <a:xfrm>
              <a:off x="4455918" y="3628051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C93B788-E8E5-BC3D-B6C8-A64AB3AF2010}"/>
                </a:ext>
              </a:extLst>
            </p:cNvPr>
            <p:cNvSpPr/>
            <p:nvPr/>
          </p:nvSpPr>
          <p:spPr>
            <a:xfrm>
              <a:off x="4492566" y="4792177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삭제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78B8DC0-558F-A2BA-E204-A8636FB3A68A}"/>
                </a:ext>
              </a:extLst>
            </p:cNvPr>
            <p:cNvSpPr/>
            <p:nvPr/>
          </p:nvSpPr>
          <p:spPr>
            <a:xfrm>
              <a:off x="5507129" y="3970958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74760FA-3EFC-97ED-8E72-F3CED4A9611B}"/>
                </a:ext>
              </a:extLst>
            </p:cNvPr>
            <p:cNvSpPr/>
            <p:nvPr/>
          </p:nvSpPr>
          <p:spPr>
            <a:xfrm>
              <a:off x="5801520" y="3628051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수정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FF89B25-D7BB-1BDD-924C-761B93C86413}"/>
                </a:ext>
              </a:extLst>
            </p:cNvPr>
            <p:cNvSpPr/>
            <p:nvPr/>
          </p:nvSpPr>
          <p:spPr>
            <a:xfrm>
              <a:off x="6852731" y="3970958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126DDEB-98C2-19DC-A349-310C9498597F}"/>
                </a:ext>
              </a:extLst>
            </p:cNvPr>
            <p:cNvSpPr/>
            <p:nvPr/>
          </p:nvSpPr>
          <p:spPr>
            <a:xfrm>
              <a:off x="7147122" y="3628051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업체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정보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9DF541D-74B3-A557-1480-65A5A9BD2CC4}"/>
                </a:ext>
              </a:extLst>
            </p:cNvPr>
            <p:cNvSpPr/>
            <p:nvPr/>
          </p:nvSpPr>
          <p:spPr>
            <a:xfrm>
              <a:off x="4162448" y="3966807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BC70689-89E3-D89E-67D9-783D48DA1CCC}"/>
                </a:ext>
              </a:extLst>
            </p:cNvPr>
            <p:cNvSpPr/>
            <p:nvPr/>
          </p:nvSpPr>
          <p:spPr>
            <a:xfrm>
              <a:off x="3111237" y="3623900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검색</a:t>
              </a:r>
              <a:endParaRPr lang="en-US" altLang="ko-KR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2BE0EB8A-2AC5-2D15-0EC4-37145B76DAE2}"/>
                </a:ext>
              </a:extLst>
            </p:cNvPr>
            <p:cNvSpPr/>
            <p:nvPr/>
          </p:nvSpPr>
          <p:spPr>
            <a:xfrm rot="18932279">
              <a:off x="4159653" y="3349864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CF835F23-BE16-EEDB-3A61-911EED66C3FE}"/>
                </a:ext>
              </a:extLst>
            </p:cNvPr>
            <p:cNvSpPr/>
            <p:nvPr/>
          </p:nvSpPr>
          <p:spPr>
            <a:xfrm rot="2730084">
              <a:off x="4159652" y="4568632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6AFEFE04-5C16-2D93-FD7C-83FB9486F18D}"/>
                </a:ext>
              </a:extLst>
            </p:cNvPr>
            <p:cNvSpPr/>
            <p:nvPr/>
          </p:nvSpPr>
          <p:spPr>
            <a:xfrm>
              <a:off x="418890" y="3623900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</a:t>
              </a: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CA399DE7-91BE-F5B1-1284-374C9D3C2CBF}"/>
                </a:ext>
              </a:extLst>
            </p:cNvPr>
            <p:cNvSpPr/>
            <p:nvPr/>
          </p:nvSpPr>
          <p:spPr>
            <a:xfrm>
              <a:off x="1469180" y="3966804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5190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4319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IV.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구현 기능 및 담당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4A002A1-97E4-95D9-7C79-B4D751285E1A}"/>
              </a:ext>
            </a:extLst>
          </p:cNvPr>
          <p:cNvSpPr txBox="1"/>
          <p:nvPr/>
        </p:nvSpPr>
        <p:spPr>
          <a:xfrm>
            <a:off x="252170" y="1143000"/>
            <a:ext cx="546282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구현 기능 및 담당</a:t>
            </a: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518CD439-90D8-76CD-E244-B42FBB359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56777"/>
              </p:ext>
            </p:extLst>
          </p:nvPr>
        </p:nvGraphicFramePr>
        <p:xfrm>
          <a:off x="501492" y="1886584"/>
          <a:ext cx="8903017" cy="43618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175">
                  <a:extLst>
                    <a:ext uri="{9D8B030D-6E8A-4147-A177-3AD203B41FA5}">
                      <a16:colId xmlns:a16="http://schemas.microsoft.com/office/drawing/2014/main" val="678374777"/>
                    </a:ext>
                  </a:extLst>
                </a:gridCol>
                <a:gridCol w="1055293">
                  <a:extLst>
                    <a:ext uri="{9D8B030D-6E8A-4147-A177-3AD203B41FA5}">
                      <a16:colId xmlns:a16="http://schemas.microsoft.com/office/drawing/2014/main" val="783039208"/>
                    </a:ext>
                  </a:extLst>
                </a:gridCol>
                <a:gridCol w="4938567">
                  <a:extLst>
                    <a:ext uri="{9D8B030D-6E8A-4147-A177-3AD203B41FA5}">
                      <a16:colId xmlns:a16="http://schemas.microsoft.com/office/drawing/2014/main" val="2897901722"/>
                    </a:ext>
                  </a:extLst>
                </a:gridCol>
              </a:tblGrid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담당자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spc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서버</a:t>
                      </a:r>
                      <a:endParaRPr sz="1000" spc="0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담당 기능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세부 사항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14">
                <a:tc row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오령기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000" b="0" spc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메인 플랫폼</a:t>
                      </a:r>
                      <a:endParaRPr lang="en-KR" altLang="ko-KR" sz="1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회원가입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비밀번호 </a:t>
                      </a:r>
                      <a:r>
                        <a:rPr kumimoji="0" lang="en-US" altLang="ko-KR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Bcrypt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방식으로 인코딩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로그인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 성공 시 </a:t>
                      </a:r>
                      <a:r>
                        <a:rPr kumimoji="0" lang="en-US" altLang="ko-KR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JwtToken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제공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로그아웃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00652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KR" altLang="ko-KR" sz="1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마이페이지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조회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취소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27734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KR" altLang="ko-KR" sz="1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로직 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2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사용자로부터 날짜와 상품 정보를 받아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선택 날짜에 예약가능한 시간 리스트를 제공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363570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백오피스</a:t>
                      </a:r>
                      <a:endParaRPr lang="en-KR" altLang="ko-KR" sz="1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 성공 시 </a:t>
                      </a:r>
                      <a:r>
                        <a:rPr kumimoji="0" lang="en-US" altLang="ko-KR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JwtToken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제공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로그아웃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407393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관리자 페이지</a:t>
                      </a:r>
                      <a:endParaRPr lang="en-KR" altLang="ko-KR" sz="10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비밀번호 </a:t>
                      </a:r>
                      <a:r>
                        <a:rPr kumimoji="0" lang="en-US" altLang="ko-KR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Bcrypt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방식으로 인코딩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592298"/>
                  </a:ext>
                </a:extLst>
              </a:tr>
              <a:tr h="272614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최한성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메인 플랫폼</a:t>
                      </a:r>
                      <a:endParaRPr kumimoji="0" lang="en-KR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로직 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1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Front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에서 요청 받은 데이터 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JSON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형식으로 파싱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관리자 페이지</a:t>
                      </a:r>
                      <a:endParaRPr kumimoji="0" lang="en-KR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관리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생성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삭제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78294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검색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검색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702563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KR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계정 생성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아이디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비밀번호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55224"/>
                  </a:ext>
                </a:extLst>
              </a:tr>
              <a:tr h="272614">
                <a:tc rowSpan="4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이동훈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메인 플랫폼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정보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메인 페이지에 노출되는 공간과 그에 대한 정보 제공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검색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검색키워드가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공간명에 포함되는 검색 결과 목록 제공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99546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로직 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3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사용자의 예약 요청을 검증하여 성공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/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실패에 대한 내용이 담긴 </a:t>
                      </a:r>
                      <a:r>
                        <a:rPr kumimoji="0" lang="en-US" altLang="ko-KR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ErrorMap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반환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65691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백오피스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관리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생성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수정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삭제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014362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이찬형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WEB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서버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WEB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서버</a:t>
                      </a:r>
                      <a:endParaRPr kumimoji="0" lang="en-KR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WEB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</a:rPr>
                        <a:t>서버</a:t>
                      </a:r>
                      <a:endParaRPr kumimoji="0" lang="en-KR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192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16719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Ⅱ.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개발환경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A4F3E3-2E8F-3EC0-03C7-821E18AF7BBB}"/>
              </a:ext>
            </a:extLst>
          </p:cNvPr>
          <p:cNvGrpSpPr/>
          <p:nvPr/>
        </p:nvGrpSpPr>
        <p:grpSpPr>
          <a:xfrm>
            <a:off x="1846580" y="2089420"/>
            <a:ext cx="6212840" cy="3260150"/>
            <a:chOff x="1846580" y="2089420"/>
            <a:chExt cx="6212840" cy="3260150"/>
          </a:xfrm>
        </p:grpSpPr>
        <p:sp>
          <p:nvSpPr>
            <p:cNvPr id="21" name="object 2">
              <a:extLst>
                <a:ext uri="{FF2B5EF4-FFF2-40B4-BE49-F238E27FC236}">
                  <a16:creationId xmlns:a16="http://schemas.microsoft.com/office/drawing/2014/main" id="{47E503FB-6F9C-D0F4-9DDB-9861C4A3C316}"/>
                </a:ext>
              </a:extLst>
            </p:cNvPr>
            <p:cNvSpPr txBox="1"/>
            <p:nvPr/>
          </p:nvSpPr>
          <p:spPr>
            <a:xfrm>
              <a:off x="2798955" y="2089420"/>
              <a:ext cx="4142485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768985" algn="l"/>
                </a:tabLst>
              </a:pPr>
              <a:r>
                <a:rPr lang="en-US" altLang="ko-KR" sz="36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Ⅱ.	</a:t>
              </a:r>
              <a:r>
                <a:rPr lang="ko-KR" altLang="en-US" sz="36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개발환경</a:t>
              </a:r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73CF2CA2-6513-BFCC-0889-C15FF22CDFF3}"/>
                </a:ext>
              </a:extLst>
            </p:cNvPr>
            <p:cNvSpPr/>
            <p:nvPr/>
          </p:nvSpPr>
          <p:spPr>
            <a:xfrm>
              <a:off x="1846580" y="2991628"/>
              <a:ext cx="6212840" cy="0"/>
            </a:xfrm>
            <a:custGeom>
              <a:avLst/>
              <a:gdLst/>
              <a:ahLst/>
              <a:cxnLst/>
              <a:rect l="l" t="t" r="r" b="b"/>
              <a:pathLst>
                <a:path w="6212840">
                  <a:moveTo>
                    <a:pt x="0" y="0"/>
                  </a:moveTo>
                  <a:lnTo>
                    <a:pt x="6212840" y="0"/>
                  </a:lnTo>
                </a:path>
              </a:pathLst>
            </a:custGeom>
            <a:ln w="57912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E61B0349-975E-36A5-62F0-0B1C7161632E}"/>
                </a:ext>
              </a:extLst>
            </p:cNvPr>
            <p:cNvSpPr/>
            <p:nvPr/>
          </p:nvSpPr>
          <p:spPr>
            <a:xfrm>
              <a:off x="3117597" y="3198667"/>
              <a:ext cx="3659124" cy="2150903"/>
            </a:xfrm>
            <a:custGeom>
              <a:avLst/>
              <a:gdLst/>
              <a:ahLst/>
              <a:cxnLst/>
              <a:rect l="l" t="t" r="r" b="b"/>
              <a:pathLst>
                <a:path w="5328284" h="3599815">
                  <a:moveTo>
                    <a:pt x="0" y="3599688"/>
                  </a:moveTo>
                  <a:lnTo>
                    <a:pt x="5327904" y="3599688"/>
                  </a:lnTo>
                  <a:lnTo>
                    <a:pt x="5327904" y="0"/>
                  </a:lnTo>
                  <a:lnTo>
                    <a:pt x="0" y="0"/>
                  </a:lnTo>
                  <a:lnTo>
                    <a:pt x="0" y="3599688"/>
                  </a:lnTo>
                  <a:close/>
                </a:path>
              </a:pathLst>
            </a:custGeom>
            <a:ln w="60960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4" name="object 8">
              <a:extLst>
                <a:ext uri="{FF2B5EF4-FFF2-40B4-BE49-F238E27FC236}">
                  <a16:creationId xmlns:a16="http://schemas.microsoft.com/office/drawing/2014/main" id="{2005DC4B-EEA0-A404-CB84-405AF19C321F}"/>
                </a:ext>
              </a:extLst>
            </p:cNvPr>
            <p:cNvSpPr txBox="1">
              <a:spLocks/>
            </p:cNvSpPr>
            <p:nvPr/>
          </p:nvSpPr>
          <p:spPr>
            <a:xfrm>
              <a:off x="3246894" y="3156220"/>
              <a:ext cx="3400530" cy="2028761"/>
            </a:xfrm>
            <a:prstGeom prst="rect">
              <a:avLst/>
            </a:prstGeom>
          </p:spPr>
          <p:txBody>
            <a:bodyPr vert="horz" wrap="square" lIns="0" tIns="226060" rIns="0" bIns="0" rtlCol="0">
              <a:spAutoFit/>
            </a:bodyPr>
            <a:lstStyle>
              <a:lvl1pPr marL="0">
                <a:defRPr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en-US" altLang="ko-KR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BE (Local)</a:t>
              </a:r>
            </a:p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en-US" altLang="ko-KR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FE (Local)</a:t>
              </a:r>
            </a:p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en-US" altLang="ko-KR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DB (Remote)</a:t>
              </a:r>
            </a:p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ko-KR" altLang="en-US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협업 </a:t>
              </a:r>
              <a:r>
                <a:rPr lang="en-US" altLang="ko-KR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5781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938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II.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개발환경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BE (Local)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 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4E75AFDC-67D3-5686-A627-33545AE2EF8C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48BEE5-A8CB-0116-D264-B74F4392D370}"/>
              </a:ext>
            </a:extLst>
          </p:cNvPr>
          <p:cNvGrpSpPr/>
          <p:nvPr/>
        </p:nvGrpSpPr>
        <p:grpSpPr>
          <a:xfrm>
            <a:off x="2346516" y="4572000"/>
            <a:ext cx="5212968" cy="1711209"/>
            <a:chOff x="2346516" y="4572000"/>
            <a:chExt cx="5212968" cy="171120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E739E2A-52E4-E8AC-E3E3-A0F284AB6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516" y="4572000"/>
              <a:ext cx="1711209" cy="1711209"/>
            </a:xfrm>
            <a:prstGeom prst="rect">
              <a:avLst/>
            </a:prstGeom>
          </p:spPr>
        </p:pic>
        <p:pic>
          <p:nvPicPr>
            <p:cNvPr id="2052" name="Picture 4" descr="Postman에서 API 테스트 자동화 | HEROPY">
              <a:extLst>
                <a:ext uri="{FF2B5EF4-FFF2-40B4-BE49-F238E27FC236}">
                  <a16:creationId xmlns:a16="http://schemas.microsoft.com/office/drawing/2014/main" id="{0701A23C-959D-0E45-D3C6-07BD1F191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35"/>
            <a:stretch/>
          </p:blipFill>
          <p:spPr bwMode="auto">
            <a:xfrm>
              <a:off x="6404241" y="4592053"/>
              <a:ext cx="1155243" cy="1671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53B0C5-7036-6EBB-874A-F20A3EC3522C}"/>
              </a:ext>
            </a:extLst>
          </p:cNvPr>
          <p:cNvGrpSpPr/>
          <p:nvPr/>
        </p:nvGrpSpPr>
        <p:grpSpPr>
          <a:xfrm>
            <a:off x="827215" y="1143000"/>
            <a:ext cx="8251571" cy="1295400"/>
            <a:chOff x="827215" y="1143000"/>
            <a:chExt cx="8251571" cy="1295400"/>
          </a:xfrm>
        </p:grpSpPr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68A123EE-2ABF-8421-8ADC-421E649A0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40431" y="1143000"/>
              <a:ext cx="1295400" cy="1295400"/>
            </a:xfrm>
            <a:prstGeom prst="rect">
              <a:avLst/>
            </a:prstGeom>
          </p:spPr>
        </p:pic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EFD88693-45B4-086F-4370-741BE03C3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3046" y="1143000"/>
              <a:ext cx="926511" cy="1295400"/>
            </a:xfrm>
            <a:prstGeom prst="rect">
              <a:avLst/>
            </a:prstGeom>
          </p:spPr>
        </p:pic>
        <p:pic>
          <p:nvPicPr>
            <p:cNvPr id="2050" name="Picture 2" descr="Gradle Build Tool">
              <a:extLst>
                <a:ext uri="{FF2B5EF4-FFF2-40B4-BE49-F238E27FC236}">
                  <a16:creationId xmlns:a16="http://schemas.microsoft.com/office/drawing/2014/main" id="{9367A151-5F9C-3C0F-110B-DDC17EC975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6772" y="1159693"/>
              <a:ext cx="1262014" cy="126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JAVA] JRE 와 JDK의 차이? Java 8, 11, 17 에 대하여">
              <a:extLst>
                <a:ext uri="{FF2B5EF4-FFF2-40B4-BE49-F238E27FC236}">
                  <a16:creationId xmlns:a16="http://schemas.microsoft.com/office/drawing/2014/main" id="{B2BB393D-EE18-8A25-6F1A-CFFA306BE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215" y="1265818"/>
              <a:ext cx="2286001" cy="1049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B543188-9578-6173-0F1C-57A68A256450}"/>
              </a:ext>
            </a:extLst>
          </p:cNvPr>
          <p:cNvGrpSpPr/>
          <p:nvPr/>
        </p:nvGrpSpPr>
        <p:grpSpPr>
          <a:xfrm>
            <a:off x="806735" y="3009900"/>
            <a:ext cx="8292529" cy="990600"/>
            <a:chOff x="806735" y="2933700"/>
            <a:chExt cx="8292529" cy="990600"/>
          </a:xfrm>
        </p:grpSpPr>
        <p:pic>
          <p:nvPicPr>
            <p:cNvPr id="2054" name="Picture 6" descr="What the heck are JWT and OAuth 2.0? | by Lye Jia Jun | Level Up Coding">
              <a:extLst>
                <a:ext uri="{FF2B5EF4-FFF2-40B4-BE49-F238E27FC236}">
                  <a16:creationId xmlns:a16="http://schemas.microsoft.com/office/drawing/2014/main" id="{009D6964-DC13-F5E5-8A5B-900A662E3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5" y="2933700"/>
              <a:ext cx="990600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Project Lombok · GitHub">
              <a:extLst>
                <a:ext uri="{FF2B5EF4-FFF2-40B4-BE49-F238E27FC236}">
                  <a16:creationId xmlns:a16="http://schemas.microsoft.com/office/drawing/2014/main" id="{13715774-5380-38A0-F007-21304C902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1851" y="2985294"/>
              <a:ext cx="887413" cy="887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MyBatis · GitHub">
              <a:extLst>
                <a:ext uri="{FF2B5EF4-FFF2-40B4-BE49-F238E27FC236}">
                  <a16:creationId xmlns:a16="http://schemas.microsoft.com/office/drawing/2014/main" id="{5C7C4971-1C76-C365-A739-FC940C5EC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7703" y="2985294"/>
              <a:ext cx="887413" cy="887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스프링부트 해부학 : SpringBoot - @SpringBootApplication, SpringApplication">
              <a:extLst>
                <a:ext uri="{FF2B5EF4-FFF2-40B4-BE49-F238E27FC236}">
                  <a16:creationId xmlns:a16="http://schemas.microsoft.com/office/drawing/2014/main" id="{DE2CF8E1-39BA-7A92-B2BC-07B63CE86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4362" y="2999133"/>
              <a:ext cx="956606" cy="859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Library] 자바(Java)로 제이슨(Json) 출력하기 [Json 라이브러리, Gson] — 예르미의 코딩노트">
              <a:extLst>
                <a:ext uri="{FF2B5EF4-FFF2-40B4-BE49-F238E27FC236}">
                  <a16:creationId xmlns:a16="http://schemas.microsoft.com/office/drawing/2014/main" id="{68FB8237-89B8-9E69-FCB2-09AE081FCB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46" t="32270" r="22274" b="31269"/>
            <a:stretch/>
          </p:blipFill>
          <p:spPr bwMode="auto">
            <a:xfrm>
              <a:off x="2604070" y="2999133"/>
              <a:ext cx="1343557" cy="859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3924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II.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개발환경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FE (Local)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4E75AFDC-67D3-5686-A627-33545AE2EF8C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5CD57D6-9A97-A015-AC51-EC464C70DB41}"/>
              </a:ext>
            </a:extLst>
          </p:cNvPr>
          <p:cNvGrpSpPr/>
          <p:nvPr/>
        </p:nvGrpSpPr>
        <p:grpSpPr>
          <a:xfrm>
            <a:off x="1168666" y="4648997"/>
            <a:ext cx="7568669" cy="1751803"/>
            <a:chOff x="1168666" y="4648997"/>
            <a:chExt cx="7568669" cy="175180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8E4BB05C-A01C-D4F6-1BAD-FDDA1A4D7C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8666" y="4648997"/>
              <a:ext cx="1751803" cy="1751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A7AF4A8C-ADC7-0612-2A30-C1A0DE3FF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9135" y="4725989"/>
              <a:ext cx="4648200" cy="159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6D487F-1D3E-17B0-CEF4-4C24CAD75F9B}"/>
              </a:ext>
            </a:extLst>
          </p:cNvPr>
          <p:cNvGrpSpPr/>
          <p:nvPr/>
        </p:nvGrpSpPr>
        <p:grpSpPr>
          <a:xfrm>
            <a:off x="458301" y="3351632"/>
            <a:ext cx="8989396" cy="953256"/>
            <a:chOff x="458301" y="3466344"/>
            <a:chExt cx="8989396" cy="953256"/>
          </a:xfrm>
        </p:grpSpPr>
        <p:pic>
          <p:nvPicPr>
            <p:cNvPr id="3078" name="Picture 6" descr="처음 시작하는 Node.js 개발 - 2 - npm | HEROPY">
              <a:extLst>
                <a:ext uri="{FF2B5EF4-FFF2-40B4-BE49-F238E27FC236}">
                  <a16:creationId xmlns:a16="http://schemas.microsoft.com/office/drawing/2014/main" id="{1EF2FB68-3D91-BCCE-EBDD-9B1A3B76C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301" y="3466344"/>
              <a:ext cx="1906512" cy="953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128180C-33B2-E2EC-7FC6-4C454A906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8599" y="3541449"/>
              <a:ext cx="2097163" cy="80304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CCBEF17-C521-1F14-F389-6A4147DB9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74063" y="3469233"/>
              <a:ext cx="1773634" cy="94747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4DEBA1E-CB0D-E2D5-3433-12439FCD5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3114" y="3483676"/>
              <a:ext cx="1837184" cy="918592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9FAB79-9C6D-9E86-6D4D-6284C579B32D}"/>
              </a:ext>
            </a:extLst>
          </p:cNvPr>
          <p:cNvGrpSpPr/>
          <p:nvPr/>
        </p:nvGrpSpPr>
        <p:grpSpPr>
          <a:xfrm>
            <a:off x="210098" y="1219200"/>
            <a:ext cx="9485804" cy="1788324"/>
            <a:chOff x="210098" y="1219200"/>
            <a:chExt cx="9485804" cy="1788324"/>
          </a:xfrm>
        </p:grpSpPr>
        <p:pic>
          <p:nvPicPr>
            <p:cNvPr id="3074" name="Picture 2" descr="React (JavaScript library) - Wikipedia">
              <a:extLst>
                <a:ext uri="{FF2B5EF4-FFF2-40B4-BE49-F238E27FC236}">
                  <a16:creationId xmlns:a16="http://schemas.microsoft.com/office/drawing/2014/main" id="{FCA11E4E-DBC0-724D-EFFA-943B1758F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004" y="1219200"/>
              <a:ext cx="2057400" cy="1788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Node.js - 위키백과, 우리 모두의 백과사전">
              <a:extLst>
                <a:ext uri="{FF2B5EF4-FFF2-40B4-BE49-F238E27FC236}">
                  <a16:creationId xmlns:a16="http://schemas.microsoft.com/office/drawing/2014/main" id="{5B9E8C9E-C181-C2FE-87A5-383EC1512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502" y="1484108"/>
              <a:ext cx="2057400" cy="1258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10862B8-A87F-4D45-8111-68D91BA56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0098" y="1341099"/>
              <a:ext cx="1544527" cy="154452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235234F-15DD-527E-2FB8-200E50FBA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64723" y="1289615"/>
              <a:ext cx="1441558" cy="164749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297AF6E-9D7D-8611-999E-755B6ACB9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16379" y="1341099"/>
              <a:ext cx="1544527" cy="1544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672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405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II.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개발환경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DB (Remote)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 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4E75AFDC-67D3-5686-A627-33545AE2EF8C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52C5F8A-7ED1-7F87-E263-F5EA24563094}"/>
              </a:ext>
            </a:extLst>
          </p:cNvPr>
          <p:cNvGrpSpPr/>
          <p:nvPr/>
        </p:nvGrpSpPr>
        <p:grpSpPr>
          <a:xfrm>
            <a:off x="1652097" y="2573396"/>
            <a:ext cx="6601806" cy="1711209"/>
            <a:chOff x="1652097" y="2573396"/>
            <a:chExt cx="6601806" cy="1711209"/>
          </a:xfrm>
        </p:grpSpPr>
        <p:pic>
          <p:nvPicPr>
            <p:cNvPr id="4098" name="Picture 2" descr="Amazon RDS for MariaDB – Amazon Web Services(AWS)">
              <a:extLst>
                <a:ext uri="{FF2B5EF4-FFF2-40B4-BE49-F238E27FC236}">
                  <a16:creationId xmlns:a16="http://schemas.microsoft.com/office/drawing/2014/main" id="{99880FF8-28CB-1388-30DA-B8FB474E43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2097" y="2595563"/>
              <a:ext cx="3238500" cy="166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34A15564-0A24-F5BA-05F6-5F84CFA4E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94" y="2573396"/>
              <a:ext cx="1711209" cy="1711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344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Notion (@NotionHQ) / Twitter">
            <a:extLst>
              <a:ext uri="{FF2B5EF4-FFF2-40B4-BE49-F238E27FC236}">
                <a16:creationId xmlns:a16="http://schemas.microsoft.com/office/drawing/2014/main" id="{1B8C336E-C8BC-834F-4A8B-B02326998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10526" r="11284" b="10526"/>
          <a:stretch/>
        </p:blipFill>
        <p:spPr bwMode="auto">
          <a:xfrm>
            <a:off x="6017382" y="2528512"/>
            <a:ext cx="1740944" cy="180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4"/>
          <p:cNvSpPr txBox="1"/>
          <p:nvPr/>
        </p:nvSpPr>
        <p:spPr>
          <a:xfrm>
            <a:off x="252171" y="258826"/>
            <a:ext cx="3481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II.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개발환경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협업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Tool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 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4E75AFDC-67D3-5686-A627-33545AE2EF8C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F50414-C1D0-EBFB-B5E9-82A8FF011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167" y="2699004"/>
            <a:ext cx="1459992" cy="145999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F1090AE3-160D-2AB2-C423-13D1738A86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6917" y="2721817"/>
            <a:ext cx="1414367" cy="1414367"/>
          </a:xfrm>
          <a:prstGeom prst="rect">
            <a:avLst/>
          </a:prstGeom>
        </p:spPr>
      </p:pic>
      <p:pic>
        <p:nvPicPr>
          <p:cNvPr id="5130" name="Picture 10" descr="Git · GitHub">
            <a:extLst>
              <a:ext uri="{FF2B5EF4-FFF2-40B4-BE49-F238E27FC236}">
                <a16:creationId xmlns:a16="http://schemas.microsoft.com/office/drawing/2014/main" id="{9B30D1C9-C76A-C555-30C2-E568C793F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1" y="2659383"/>
            <a:ext cx="1539235" cy="153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ERDCloud">
            <a:extLst>
              <a:ext uri="{FF2B5EF4-FFF2-40B4-BE49-F238E27FC236}">
                <a16:creationId xmlns:a16="http://schemas.microsoft.com/office/drawing/2014/main" id="{3B444FD1-B446-DF4F-BEA8-E2C182D56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125" y="2584792"/>
            <a:ext cx="1688416" cy="168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501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1881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Ⅲ.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설계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B3B070-C42A-508C-A96A-196B5C34CDD3}"/>
              </a:ext>
            </a:extLst>
          </p:cNvPr>
          <p:cNvGrpSpPr/>
          <p:nvPr/>
        </p:nvGrpSpPr>
        <p:grpSpPr>
          <a:xfrm>
            <a:off x="1846580" y="2069592"/>
            <a:ext cx="6212840" cy="902208"/>
            <a:chOff x="1846580" y="2089420"/>
            <a:chExt cx="6212840" cy="902208"/>
          </a:xfrm>
        </p:grpSpPr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98485ED0-02E2-644D-A25F-20CDB8D73135}"/>
                </a:ext>
              </a:extLst>
            </p:cNvPr>
            <p:cNvSpPr txBox="1"/>
            <p:nvPr/>
          </p:nvSpPr>
          <p:spPr>
            <a:xfrm>
              <a:off x="2798955" y="2089420"/>
              <a:ext cx="4142485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768985" algn="l"/>
                </a:tabLst>
              </a:pPr>
              <a:r>
                <a:rPr lang="en-US" altLang="ko-KR" sz="36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Ⅲ.	</a:t>
              </a:r>
              <a:r>
                <a:rPr lang="ko-KR" altLang="en-US" sz="36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설계 </a:t>
              </a:r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C3C44643-1659-134D-184E-36D31A015E82}"/>
                </a:ext>
              </a:extLst>
            </p:cNvPr>
            <p:cNvSpPr/>
            <p:nvPr/>
          </p:nvSpPr>
          <p:spPr>
            <a:xfrm>
              <a:off x="1846580" y="2991628"/>
              <a:ext cx="6212840" cy="0"/>
            </a:xfrm>
            <a:custGeom>
              <a:avLst/>
              <a:gdLst/>
              <a:ahLst/>
              <a:cxnLst/>
              <a:rect l="l" t="t" r="r" b="b"/>
              <a:pathLst>
                <a:path w="6212840">
                  <a:moveTo>
                    <a:pt x="0" y="0"/>
                  </a:moveTo>
                  <a:lnTo>
                    <a:pt x="6212840" y="0"/>
                  </a:lnTo>
                </a:path>
              </a:pathLst>
            </a:custGeom>
            <a:ln w="57912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" name="object 6">
            <a:extLst>
              <a:ext uri="{FF2B5EF4-FFF2-40B4-BE49-F238E27FC236}">
                <a16:creationId xmlns:a16="http://schemas.microsoft.com/office/drawing/2014/main" id="{AE104D15-B602-D9ED-508B-0EB221D08AF9}"/>
              </a:ext>
            </a:extLst>
          </p:cNvPr>
          <p:cNvSpPr/>
          <p:nvPr/>
        </p:nvSpPr>
        <p:spPr>
          <a:xfrm>
            <a:off x="3117597" y="3198667"/>
            <a:ext cx="3659124" cy="2536591"/>
          </a:xfrm>
          <a:custGeom>
            <a:avLst/>
            <a:gdLst/>
            <a:ahLst/>
            <a:cxnLst/>
            <a:rect l="l" t="t" r="r" b="b"/>
            <a:pathLst>
              <a:path w="5328284" h="3599815">
                <a:moveTo>
                  <a:pt x="0" y="3599688"/>
                </a:moveTo>
                <a:lnTo>
                  <a:pt x="5327904" y="3599688"/>
                </a:lnTo>
                <a:lnTo>
                  <a:pt x="5327904" y="0"/>
                </a:lnTo>
                <a:lnTo>
                  <a:pt x="0" y="0"/>
                </a:lnTo>
                <a:lnTo>
                  <a:pt x="0" y="3599688"/>
                </a:lnTo>
                <a:close/>
              </a:path>
            </a:pathLst>
          </a:custGeom>
          <a:ln w="60960">
            <a:solidFill>
              <a:srgbClr val="0000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0C7CC2CA-2A6B-D208-DA4D-5E707909A1D0}"/>
              </a:ext>
            </a:extLst>
          </p:cNvPr>
          <p:cNvSpPr txBox="1">
            <a:spLocks/>
          </p:cNvSpPr>
          <p:nvPr/>
        </p:nvSpPr>
        <p:spPr>
          <a:xfrm>
            <a:off x="3246894" y="3156220"/>
            <a:ext cx="3400530" cy="2536592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ko-KR" altLang="en-US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 개발 환경</a:t>
            </a:r>
            <a:endParaRPr lang="en-US" altLang="ko-KR" kern="0" spc="1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ko-KR" altLang="en-US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스프링 개발 구조 환경</a:t>
            </a:r>
            <a:endParaRPr lang="en-US" altLang="ko-KR" kern="0" spc="1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E-R </a:t>
            </a:r>
            <a:r>
              <a:rPr lang="ko-KR" altLang="en-US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다이어그램</a:t>
            </a:r>
            <a:endParaRPr lang="en-US" altLang="ko-KR" kern="0" spc="1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</a:t>
            </a:r>
            <a:r>
              <a:rPr lang="ko-KR" altLang="en-US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다이어그램</a:t>
            </a:r>
            <a:endParaRPr lang="en-US" altLang="ko-KR" kern="0" spc="1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774812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A2DEBE1-C0E5-B836-C002-2A14A0325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5" t="3506" r="5385" b="3504"/>
          <a:stretch/>
        </p:blipFill>
        <p:spPr>
          <a:xfrm>
            <a:off x="533400" y="1600200"/>
            <a:ext cx="8839200" cy="5181600"/>
          </a:xfrm>
          <a:prstGeom prst="rect">
            <a:avLst/>
          </a:prstGeom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4853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서버 개발 환경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252170" y="1143000"/>
            <a:ext cx="706302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(1)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서버 개발 환경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DC0D3A7D-A0AA-2272-E258-0A46A0E53D08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32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2414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팀 소개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4A002A1-97E4-95D9-7C79-B4D751285E1A}"/>
              </a:ext>
            </a:extLst>
          </p:cNvPr>
          <p:cNvSpPr txBox="1"/>
          <p:nvPr/>
        </p:nvSpPr>
        <p:spPr>
          <a:xfrm>
            <a:off x="252171" y="1143000"/>
            <a:ext cx="365965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팀 소개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CB25A53-E0C3-01DB-0EC5-BAA985BEE5D0}"/>
              </a:ext>
            </a:extLst>
          </p:cNvPr>
          <p:cNvGrpSpPr/>
          <p:nvPr/>
        </p:nvGrpSpPr>
        <p:grpSpPr>
          <a:xfrm>
            <a:off x="475879" y="2182560"/>
            <a:ext cx="1881651" cy="2922840"/>
            <a:chOff x="636949" y="2358226"/>
            <a:chExt cx="1625702" cy="2525265"/>
          </a:xfrm>
        </p:grpSpPr>
        <p:sp>
          <p:nvSpPr>
            <p:cNvPr id="14" name="양쪽 모서리가 둥근 사각형 51">
              <a:extLst>
                <a:ext uri="{FF2B5EF4-FFF2-40B4-BE49-F238E27FC236}">
                  <a16:creationId xmlns:a16="http://schemas.microsoft.com/office/drawing/2014/main" id="{05201109-9D41-7036-BBD6-5BB21D107B8B}"/>
                </a:ext>
              </a:extLst>
            </p:cNvPr>
            <p:cNvSpPr/>
            <p:nvPr/>
          </p:nvSpPr>
          <p:spPr>
            <a:xfrm>
              <a:off x="636949" y="2580570"/>
              <a:ext cx="1473200" cy="1502664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오령기</a:t>
              </a:r>
              <a:endParaRPr lang="en-US" altLang="ko-KR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6" name="양쪽 모서리가 둥근 사각형 52">
              <a:extLst>
                <a:ext uri="{FF2B5EF4-FFF2-40B4-BE49-F238E27FC236}">
                  <a16:creationId xmlns:a16="http://schemas.microsoft.com/office/drawing/2014/main" id="{B67C7206-EC8C-CDAD-C441-2C4BA424C6D5}"/>
                </a:ext>
              </a:extLst>
            </p:cNvPr>
            <p:cNvSpPr/>
            <p:nvPr/>
          </p:nvSpPr>
          <p:spPr>
            <a:xfrm>
              <a:off x="636949" y="4078142"/>
              <a:ext cx="1473200" cy="805349"/>
            </a:xfrm>
            <a:prstGeom prst="round2SameRect">
              <a:avLst>
                <a:gd name="adj1" fmla="val 0"/>
                <a:gd name="adj2" fmla="val 19333"/>
              </a:avLst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Back-End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EBB66FC-144E-9143-58BE-5E1BF89FF389}"/>
                </a:ext>
              </a:extLst>
            </p:cNvPr>
            <p:cNvSpPr/>
            <p:nvPr/>
          </p:nvSpPr>
          <p:spPr>
            <a:xfrm>
              <a:off x="1783226" y="2358226"/>
              <a:ext cx="479425" cy="479425"/>
            </a:xfrm>
            <a:prstGeom prst="ellipse">
              <a:avLst/>
            </a:prstGeom>
            <a:solidFill>
              <a:srgbClr val="43CBD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100" b="1" dirty="0"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팀장</a:t>
              </a:r>
            </a:p>
          </p:txBody>
        </p:sp>
      </p:grpSp>
      <p:sp>
        <p:nvSpPr>
          <p:cNvPr id="21" name="양쪽 모서리가 둥근 사각형 51">
            <a:extLst>
              <a:ext uri="{FF2B5EF4-FFF2-40B4-BE49-F238E27FC236}">
                <a16:creationId xmlns:a16="http://schemas.microsoft.com/office/drawing/2014/main" id="{31552655-D397-047D-A97B-E7F819CC4BA5}"/>
              </a:ext>
            </a:extLst>
          </p:cNvPr>
          <p:cNvSpPr/>
          <p:nvPr/>
        </p:nvSpPr>
        <p:spPr>
          <a:xfrm>
            <a:off x="2833409" y="2439910"/>
            <a:ext cx="1705139" cy="173924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최한성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양쪽 모서리가 둥근 사각형 52">
            <a:extLst>
              <a:ext uri="{FF2B5EF4-FFF2-40B4-BE49-F238E27FC236}">
                <a16:creationId xmlns:a16="http://schemas.microsoft.com/office/drawing/2014/main" id="{C8A20612-F34A-0954-5047-45B8E3A1B741}"/>
              </a:ext>
            </a:extLst>
          </p:cNvPr>
          <p:cNvSpPr/>
          <p:nvPr/>
        </p:nvSpPr>
        <p:spPr>
          <a:xfrm>
            <a:off x="2833409" y="4173258"/>
            <a:ext cx="1705139" cy="932142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Back-End</a:t>
            </a:r>
          </a:p>
        </p:txBody>
      </p:sp>
      <p:sp>
        <p:nvSpPr>
          <p:cNvPr id="25" name="양쪽 모서리가 둥근 사각형 51">
            <a:extLst>
              <a:ext uri="{FF2B5EF4-FFF2-40B4-BE49-F238E27FC236}">
                <a16:creationId xmlns:a16="http://schemas.microsoft.com/office/drawing/2014/main" id="{D8F8F1CE-8CE7-7BE6-BBD9-4B65CD7EC6A5}"/>
              </a:ext>
            </a:extLst>
          </p:cNvPr>
          <p:cNvSpPr/>
          <p:nvPr/>
        </p:nvSpPr>
        <p:spPr>
          <a:xfrm>
            <a:off x="5190939" y="2439910"/>
            <a:ext cx="1705139" cy="173924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이동훈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양쪽 모서리가 둥근 사각형 52">
            <a:extLst>
              <a:ext uri="{FF2B5EF4-FFF2-40B4-BE49-F238E27FC236}">
                <a16:creationId xmlns:a16="http://schemas.microsoft.com/office/drawing/2014/main" id="{512B746D-4153-59C3-7C26-56EA70C3E930}"/>
              </a:ext>
            </a:extLst>
          </p:cNvPr>
          <p:cNvSpPr/>
          <p:nvPr/>
        </p:nvSpPr>
        <p:spPr>
          <a:xfrm>
            <a:off x="5190939" y="4173258"/>
            <a:ext cx="1705139" cy="932142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Back-End</a:t>
            </a:r>
          </a:p>
        </p:txBody>
      </p:sp>
      <p:sp>
        <p:nvSpPr>
          <p:cNvPr id="29" name="양쪽 모서리가 둥근 사각형 51">
            <a:extLst>
              <a:ext uri="{FF2B5EF4-FFF2-40B4-BE49-F238E27FC236}">
                <a16:creationId xmlns:a16="http://schemas.microsoft.com/office/drawing/2014/main" id="{6C348740-9A89-F03D-EF9B-3A1225318C2E}"/>
              </a:ext>
            </a:extLst>
          </p:cNvPr>
          <p:cNvSpPr/>
          <p:nvPr/>
        </p:nvSpPr>
        <p:spPr>
          <a:xfrm>
            <a:off x="7548469" y="2439910"/>
            <a:ext cx="1705139" cy="1739242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이찬형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양쪽 모서리가 둥근 사각형 52">
            <a:extLst>
              <a:ext uri="{FF2B5EF4-FFF2-40B4-BE49-F238E27FC236}">
                <a16:creationId xmlns:a16="http://schemas.microsoft.com/office/drawing/2014/main" id="{A359BECF-8831-B6B3-67CF-7C8DAE0E9C99}"/>
              </a:ext>
            </a:extLst>
          </p:cNvPr>
          <p:cNvSpPr/>
          <p:nvPr/>
        </p:nvSpPr>
        <p:spPr>
          <a:xfrm>
            <a:off x="7548469" y="4173258"/>
            <a:ext cx="1705139" cy="932142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3700206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B94C7747-042B-F508-D562-94DDAA1AC7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4" b="4385"/>
          <a:stretch/>
        </p:blipFill>
        <p:spPr bwMode="auto">
          <a:xfrm>
            <a:off x="1132681" y="1554226"/>
            <a:ext cx="7640637" cy="530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4853229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스프링 개발 구조 환경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1143000"/>
            <a:ext cx="706302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(2) </a:t>
            </a:r>
            <a:r>
              <a:rPr lang="ko-KR" altLang="en-US" sz="3600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스프링 개발 구조 환경</a:t>
            </a:r>
            <a:endParaRPr lang="en-US" altLang="ko-KR" sz="3600" kern="0" spc="1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DC0D3A7D-A0AA-2272-E258-0A46A0E53D08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925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E-R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다이어그램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252170" y="1143000"/>
            <a:ext cx="45484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(3) E-R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다이어그램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1DC73B10-9B5D-F035-7BD5-2C1FC8957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61" b="20654"/>
          <a:stretch/>
        </p:blipFill>
        <p:spPr bwMode="auto">
          <a:xfrm>
            <a:off x="1257300" y="1860487"/>
            <a:ext cx="7086600" cy="47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938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9B5979-8E8F-B603-C2FE-EF632B72C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" b="1358"/>
          <a:stretch/>
        </p:blipFill>
        <p:spPr bwMode="auto">
          <a:xfrm>
            <a:off x="0" y="1371600"/>
            <a:ext cx="9906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클래스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다이어그램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252170" y="1143000"/>
            <a:ext cx="53104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(4)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클래스 다이어그램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236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1ABDE5D-C06F-3FC6-1B0E-1709C5DE4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9"/>
          <a:stretch/>
        </p:blipFill>
        <p:spPr bwMode="auto">
          <a:xfrm>
            <a:off x="-9144" y="1481222"/>
            <a:ext cx="9906000" cy="557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5158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WEB - Main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630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4953A46-1633-F823-77DE-49986BAFC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6"/>
          <a:stretch/>
        </p:blipFill>
        <p:spPr bwMode="auto">
          <a:xfrm>
            <a:off x="0" y="1481222"/>
            <a:ext cx="9906000" cy="560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6605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WEB – Login Modal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715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19F0EBC-C95B-955C-EE15-D11E9F87C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/>
          <a:stretch/>
        </p:blipFill>
        <p:spPr bwMode="auto">
          <a:xfrm>
            <a:off x="0" y="1524000"/>
            <a:ext cx="9906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6605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WEB – </a:t>
            </a:r>
            <a:r>
              <a:rPr lang="en-US" altLang="ko-KR" sz="3600" kern="0" dirty="0" err="1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SignUp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1552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4FDE25E-FA7B-B007-545A-523906D62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6"/>
          <a:stretch/>
        </p:blipFill>
        <p:spPr bwMode="auto">
          <a:xfrm>
            <a:off x="0" y="1481222"/>
            <a:ext cx="9906000" cy="560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5158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WEB - Place Info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239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7063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WEB – Reservation (1)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76B48DD-61EA-DA6C-68FF-C9C32211B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0"/>
          <a:stretch/>
        </p:blipFill>
        <p:spPr bwMode="auto">
          <a:xfrm>
            <a:off x="0" y="1481222"/>
            <a:ext cx="9906000" cy="545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774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3900B23-213E-95E6-DAAD-AE244DD09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8"/>
          <a:stretch/>
        </p:blipFill>
        <p:spPr bwMode="auto">
          <a:xfrm>
            <a:off x="0" y="1477060"/>
            <a:ext cx="9906000" cy="558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7063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WEB – Reservation (2)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773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E4F6B3A-5518-E7D9-006C-DE93FB77C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" t="7132" r="2546" b="3819"/>
          <a:stretch/>
        </p:blipFill>
        <p:spPr bwMode="auto">
          <a:xfrm>
            <a:off x="252170" y="1524000"/>
            <a:ext cx="940166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7063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WEB - Login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029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906000" cy="806450"/>
            <a:chOff x="0" y="0"/>
            <a:chExt cx="9906000" cy="806450"/>
          </a:xfrm>
        </p:grpSpPr>
        <p:sp>
          <p:nvSpPr>
            <p:cNvPr id="3" name="object 3"/>
            <p:cNvSpPr/>
            <p:nvPr/>
          </p:nvSpPr>
          <p:spPr>
            <a:xfrm>
              <a:off x="0" y="804672"/>
              <a:ext cx="9906000" cy="0"/>
            </a:xfrm>
            <a:custGeom>
              <a:avLst/>
              <a:gdLst/>
              <a:ahLst/>
              <a:cxnLst/>
              <a:rect l="l" t="t" r="r" b="b"/>
              <a:pathLst>
                <a:path w="9906000">
                  <a:moveTo>
                    <a:pt x="990600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7812943" y="0"/>
              <a:ext cx="2093055" cy="8031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" name="object 5"/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60676" y="1712975"/>
            <a:ext cx="5328285" cy="4340347"/>
          </a:xfrm>
          <a:custGeom>
            <a:avLst/>
            <a:gdLst/>
            <a:ahLst/>
            <a:cxnLst/>
            <a:rect l="l" t="t" r="r" b="b"/>
            <a:pathLst>
              <a:path w="5328284" h="3599815">
                <a:moveTo>
                  <a:pt x="0" y="3599688"/>
                </a:moveTo>
                <a:lnTo>
                  <a:pt x="5327904" y="3599688"/>
                </a:lnTo>
                <a:lnTo>
                  <a:pt x="5327904" y="0"/>
                </a:lnTo>
                <a:lnTo>
                  <a:pt x="0" y="0"/>
                </a:lnTo>
                <a:lnTo>
                  <a:pt x="0" y="3599688"/>
                </a:lnTo>
                <a:close/>
              </a:path>
            </a:pathLst>
          </a:custGeom>
          <a:ln w="60960">
            <a:solidFill>
              <a:srgbClr val="0000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856" y="274065"/>
            <a:ext cx="7442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spc="-145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목차</a:t>
            </a:r>
            <a:endParaRPr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2590800" y="1855792"/>
            <a:ext cx="4951730" cy="4547399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80"/>
              </a:spcBef>
              <a:tabLst>
                <a:tab pos="600075" algn="l"/>
              </a:tabLst>
            </a:pPr>
            <a:r>
              <a:rPr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Ⅰ.</a:t>
            </a:r>
            <a:r>
              <a:rPr lang="en-US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요구사항</a:t>
            </a:r>
            <a:endParaRPr spc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600075" algn="l"/>
              </a:tabLst>
            </a:pPr>
            <a:r>
              <a:rPr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Ⅱ.	</a:t>
            </a:r>
            <a:r>
              <a:rPr lang="ko-KR" altLang="en-US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개발환경</a:t>
            </a:r>
            <a:endParaRPr spc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700" marR="5080">
              <a:lnSpc>
                <a:spcPct val="150000"/>
              </a:lnSpc>
              <a:tabLst>
                <a:tab pos="600075" algn="l"/>
              </a:tabLst>
            </a:pPr>
            <a:r>
              <a:rPr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Ⅲ.	</a:t>
            </a:r>
            <a:r>
              <a:rPr lang="ko-KR" altLang="en-US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spc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700" marR="5080">
              <a:lnSpc>
                <a:spcPct val="150000"/>
              </a:lnSpc>
              <a:tabLst>
                <a:tab pos="600075" algn="l"/>
              </a:tabLst>
            </a:pPr>
            <a:r>
              <a:rPr lang="en-US" altLang="ko-KR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Ⅳ.	</a:t>
            </a:r>
            <a:r>
              <a:rPr lang="ko-KR" altLang="en-US" spc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</a:t>
            </a:r>
            <a:endParaRPr spc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Ⅴ.</a:t>
            </a:r>
            <a:r>
              <a:rPr lang="en-US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개발일정</a:t>
            </a:r>
            <a:endParaRPr lang="en-US" altLang="ko-KR" spc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lang="en-US" altLang="ko-KR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Ⅵ. </a:t>
            </a:r>
            <a:r>
              <a:rPr lang="ko-KR" altLang="en-US" spc="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</a:t>
            </a: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endParaRPr lang="ko-KR" altLang="en-US" spc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87067" y="1383791"/>
            <a:ext cx="1339850" cy="585470"/>
          </a:xfrm>
          <a:custGeom>
            <a:avLst/>
            <a:gdLst/>
            <a:ahLst/>
            <a:cxnLst/>
            <a:rect l="l" t="t" r="r" b="b"/>
            <a:pathLst>
              <a:path w="1339850" h="585469">
                <a:moveTo>
                  <a:pt x="1339595" y="0"/>
                </a:moveTo>
                <a:lnTo>
                  <a:pt x="0" y="0"/>
                </a:lnTo>
                <a:lnTo>
                  <a:pt x="0" y="585215"/>
                </a:lnTo>
                <a:lnTo>
                  <a:pt x="1339595" y="585215"/>
                </a:lnTo>
                <a:lnTo>
                  <a:pt x="13395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771014" y="1385443"/>
            <a:ext cx="117093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pc="-3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spc="-3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8891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WEB – Reservation (3) : Success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57ADCE1A-68C3-4A0B-8629-D464BD9A6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/>
          <a:stretch/>
        </p:blipFill>
        <p:spPr bwMode="auto">
          <a:xfrm>
            <a:off x="0" y="1447800"/>
            <a:ext cx="9906000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065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393F010-B806-7AE9-38B9-A09A584D3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6"/>
          <a:stretch/>
        </p:blipFill>
        <p:spPr bwMode="auto">
          <a:xfrm>
            <a:off x="0" y="1481222"/>
            <a:ext cx="9906000" cy="560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5158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WEB - My Page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116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CA37BF3C-0D60-B33F-BA9F-B455E131E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/>
          <a:stretch/>
        </p:blipFill>
        <p:spPr bwMode="auto">
          <a:xfrm>
            <a:off x="0" y="1524000"/>
            <a:ext cx="9906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6301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BackOffice - Login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452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4E844346-4462-27CA-1C4F-2432CABAC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/>
          <a:stretch/>
        </p:blipFill>
        <p:spPr bwMode="auto">
          <a:xfrm>
            <a:off x="0" y="1526942"/>
            <a:ext cx="9906000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6301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BackOffice - Main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839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8C5D2D1-6BEC-1D77-7E6C-89C191548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/>
          <a:stretch/>
        </p:blipFill>
        <p:spPr bwMode="auto">
          <a:xfrm>
            <a:off x="0" y="1524000"/>
            <a:ext cx="9906000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76726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BackOffice - Registration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842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CC0F3905-BF31-1999-7550-F89214AD0F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/>
          <a:stretch/>
        </p:blipFill>
        <p:spPr bwMode="auto">
          <a:xfrm>
            <a:off x="0" y="1524635"/>
            <a:ext cx="9906000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9272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BackOffice – Registration Success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210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CC659804-183B-15F8-8E51-3ED9FD750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7"/>
          <a:stretch/>
        </p:blipFill>
        <p:spPr bwMode="auto">
          <a:xfrm>
            <a:off x="0" y="1524000"/>
            <a:ext cx="9906000" cy="538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9272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BackOffice – Detail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642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AF4830FB-563D-CC28-EBBC-3DE8B186E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/>
          <a:stretch/>
        </p:blipFill>
        <p:spPr bwMode="auto">
          <a:xfrm>
            <a:off x="0" y="1524000"/>
            <a:ext cx="9906000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9272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BackOffice – Edit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132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1F1ACCE-BFFB-C205-D7A9-765DC4345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/>
          <a:stretch/>
        </p:blipFill>
        <p:spPr bwMode="auto">
          <a:xfrm>
            <a:off x="0" y="1524000"/>
            <a:ext cx="9906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6301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Admin Page – Main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581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1324827-CAAB-A45B-AEA6-5E1FFDCA0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/>
          <a:stretch/>
        </p:blipFill>
        <p:spPr bwMode="auto">
          <a:xfrm>
            <a:off x="0" y="1524000"/>
            <a:ext cx="9906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8891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Admin Page – Registration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813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2414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2265CC-370A-115A-A814-49B4A3A69863}"/>
              </a:ext>
            </a:extLst>
          </p:cNvPr>
          <p:cNvGrpSpPr/>
          <p:nvPr/>
        </p:nvGrpSpPr>
        <p:grpSpPr>
          <a:xfrm>
            <a:off x="1846580" y="2089420"/>
            <a:ext cx="6212840" cy="3603392"/>
            <a:chOff x="1929383" y="2133600"/>
            <a:chExt cx="6212840" cy="3603392"/>
          </a:xfrm>
        </p:grpSpPr>
        <p:sp>
          <p:nvSpPr>
            <p:cNvPr id="2" name="object 2"/>
            <p:cNvSpPr txBox="1"/>
            <p:nvPr/>
          </p:nvSpPr>
          <p:spPr>
            <a:xfrm>
              <a:off x="2881758" y="2133600"/>
              <a:ext cx="4142485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  <a:tabLst>
                  <a:tab pos="768985" algn="l"/>
                </a:tabLst>
              </a:pPr>
              <a:r>
                <a:rPr lang="en-US" altLang="ko-KR" sz="3600" kern="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I.	</a:t>
              </a:r>
              <a:r>
                <a:rPr lang="ko-KR" altLang="en-US" sz="3600" kern="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요구사항</a:t>
              </a:r>
            </a:p>
          </p:txBody>
        </p:sp>
        <p:sp>
          <p:nvSpPr>
            <p:cNvPr id="5" name="object 5"/>
            <p:cNvSpPr/>
            <p:nvPr/>
          </p:nvSpPr>
          <p:spPr>
            <a:xfrm>
              <a:off x="1929383" y="3035808"/>
              <a:ext cx="6212840" cy="0"/>
            </a:xfrm>
            <a:custGeom>
              <a:avLst/>
              <a:gdLst/>
              <a:ahLst/>
              <a:cxnLst/>
              <a:rect l="l" t="t" r="r" b="b"/>
              <a:pathLst>
                <a:path w="6212840">
                  <a:moveTo>
                    <a:pt x="0" y="0"/>
                  </a:moveTo>
                  <a:lnTo>
                    <a:pt x="6212840" y="0"/>
                  </a:lnTo>
                </a:path>
              </a:pathLst>
            </a:custGeom>
            <a:ln w="57912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E169B448-99BF-D86A-95AA-794A708FBF8A}"/>
                </a:ext>
              </a:extLst>
            </p:cNvPr>
            <p:cNvSpPr/>
            <p:nvPr/>
          </p:nvSpPr>
          <p:spPr>
            <a:xfrm>
              <a:off x="3200400" y="3242848"/>
              <a:ext cx="3659124" cy="2135332"/>
            </a:xfrm>
            <a:custGeom>
              <a:avLst/>
              <a:gdLst/>
              <a:ahLst/>
              <a:cxnLst/>
              <a:rect l="l" t="t" r="r" b="b"/>
              <a:pathLst>
                <a:path w="5328284" h="3599815">
                  <a:moveTo>
                    <a:pt x="0" y="3599688"/>
                  </a:moveTo>
                  <a:lnTo>
                    <a:pt x="5327904" y="3599688"/>
                  </a:lnTo>
                  <a:lnTo>
                    <a:pt x="5327904" y="0"/>
                  </a:lnTo>
                  <a:lnTo>
                    <a:pt x="0" y="0"/>
                  </a:lnTo>
                  <a:lnTo>
                    <a:pt x="0" y="3599688"/>
                  </a:lnTo>
                  <a:close/>
                </a:path>
              </a:pathLst>
            </a:custGeom>
            <a:ln w="60960">
              <a:solidFill>
                <a:srgbClr val="00006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68E50E25-E758-656F-468D-22D9DDA57580}"/>
                </a:ext>
              </a:extLst>
            </p:cNvPr>
            <p:cNvSpPr txBox="1">
              <a:spLocks/>
            </p:cNvSpPr>
            <p:nvPr/>
          </p:nvSpPr>
          <p:spPr>
            <a:xfrm>
              <a:off x="3329697" y="3200400"/>
              <a:ext cx="3400530" cy="2536592"/>
            </a:xfrm>
            <a:prstGeom prst="rect">
              <a:avLst/>
            </a:prstGeom>
          </p:spPr>
          <p:txBody>
            <a:bodyPr vert="horz" wrap="square" lIns="0" tIns="226060" rIns="0" bIns="0" rtlCol="0">
              <a:spAutoFit/>
            </a:bodyPr>
            <a:lstStyle>
              <a:lvl1pPr marL="0">
                <a:defRPr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ko-KR" altLang="en-US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명세 분석</a:t>
              </a:r>
              <a:endPara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ko-KR" altLang="en-US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 분류</a:t>
              </a:r>
              <a:endPara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ko-KR" altLang="en-US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시나리오</a:t>
              </a:r>
              <a:endPara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r>
                <a:rPr lang="ko-KR" altLang="en-US" kern="0" spc="100" dirty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구현 기능 및 담당</a:t>
              </a:r>
              <a:endPara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412750" indent="-400050" latinLnBrk="0">
                <a:spcBef>
                  <a:spcPts val="1780"/>
                </a:spcBef>
                <a:buFont typeface="+mj-lt"/>
                <a:buAutoNum type="romanUcPeriod"/>
                <a:tabLst>
                  <a:tab pos="600075" algn="l"/>
                </a:tabLst>
              </a:pPr>
              <a:endPara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D94CF11-0BED-F569-3E89-9330D30E9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/>
          <a:stretch/>
        </p:blipFill>
        <p:spPr bwMode="auto">
          <a:xfrm>
            <a:off x="0" y="1524000"/>
            <a:ext cx="9906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9272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Admin Page – Registration Success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117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9272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Admin Page – Search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D7C5423-7B6B-4488-BE2C-6451FD5EBE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/>
          <a:stretch/>
        </p:blipFill>
        <p:spPr bwMode="auto">
          <a:xfrm>
            <a:off x="0" y="1524635"/>
            <a:ext cx="9906000" cy="54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976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III.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설계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WEB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252170" y="914400"/>
            <a:ext cx="9272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(5) Admin Page – Detail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8983F9-5A3D-1771-180C-0FCBA3C5BAF3}"/>
              </a:ext>
            </a:extLst>
          </p:cNvPr>
          <p:cNvSpPr/>
          <p:nvPr/>
        </p:nvSpPr>
        <p:spPr>
          <a:xfrm>
            <a:off x="8866643" y="6425150"/>
            <a:ext cx="960364" cy="315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0566C6C7-D1E9-7FE0-9E6B-0DD96D4E3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/>
          <a:stretch/>
        </p:blipFill>
        <p:spPr bwMode="auto">
          <a:xfrm>
            <a:off x="0" y="1524000"/>
            <a:ext cx="9906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604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2186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 err="1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3AEC033-A455-035C-21C7-C6BFD4FB7282}"/>
              </a:ext>
            </a:extLst>
          </p:cNvPr>
          <p:cNvSpPr txBox="1"/>
          <p:nvPr/>
        </p:nvSpPr>
        <p:spPr>
          <a:xfrm>
            <a:off x="2798955" y="2089420"/>
            <a:ext cx="41424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Ⅳ. 	</a:t>
            </a:r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기능구현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F053DA3-B90C-5C61-D5C8-49CBB55782A8}"/>
              </a:ext>
            </a:extLst>
          </p:cNvPr>
          <p:cNvSpPr/>
          <p:nvPr/>
        </p:nvSpPr>
        <p:spPr>
          <a:xfrm>
            <a:off x="1846580" y="2991628"/>
            <a:ext cx="6212840" cy="0"/>
          </a:xfrm>
          <a:custGeom>
            <a:avLst/>
            <a:gdLst/>
            <a:ahLst/>
            <a:cxnLst/>
            <a:rect l="l" t="t" r="r" b="b"/>
            <a:pathLst>
              <a:path w="6212840">
                <a:moveTo>
                  <a:pt x="0" y="0"/>
                </a:moveTo>
                <a:lnTo>
                  <a:pt x="6212840" y="0"/>
                </a:lnTo>
              </a:path>
            </a:pathLst>
          </a:custGeom>
          <a:ln w="57912">
            <a:solidFill>
              <a:srgbClr val="0000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D937A575-1491-CDB8-FF95-404DABD645E3}"/>
              </a:ext>
            </a:extLst>
          </p:cNvPr>
          <p:cNvSpPr/>
          <p:nvPr/>
        </p:nvSpPr>
        <p:spPr>
          <a:xfrm>
            <a:off x="3117597" y="3198668"/>
            <a:ext cx="3659124" cy="2658733"/>
          </a:xfrm>
          <a:custGeom>
            <a:avLst/>
            <a:gdLst/>
            <a:ahLst/>
            <a:cxnLst/>
            <a:rect l="l" t="t" r="r" b="b"/>
            <a:pathLst>
              <a:path w="5328284" h="3599815">
                <a:moveTo>
                  <a:pt x="0" y="3599688"/>
                </a:moveTo>
                <a:lnTo>
                  <a:pt x="5327904" y="3599688"/>
                </a:lnTo>
                <a:lnTo>
                  <a:pt x="5327904" y="0"/>
                </a:lnTo>
                <a:lnTo>
                  <a:pt x="0" y="0"/>
                </a:lnTo>
                <a:lnTo>
                  <a:pt x="0" y="3599688"/>
                </a:lnTo>
                <a:close/>
              </a:path>
            </a:pathLst>
          </a:custGeom>
          <a:ln w="60960">
            <a:solidFill>
              <a:srgbClr val="0000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3B1D8276-7927-3E0B-7CEB-16F30264DA73}"/>
              </a:ext>
            </a:extLst>
          </p:cNvPr>
          <p:cNvSpPr txBox="1">
            <a:spLocks/>
          </p:cNvSpPr>
          <p:nvPr/>
        </p:nvSpPr>
        <p:spPr>
          <a:xfrm>
            <a:off x="3246894" y="3156220"/>
            <a:ext cx="3400530" cy="2536592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Authentication</a:t>
            </a: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Search</a:t>
            </a: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Reservation</a:t>
            </a: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BackOffice</a:t>
            </a:r>
          </a:p>
          <a:p>
            <a:pPr marL="412750" indent="-400050" latinLnBrk="0">
              <a:spcBef>
                <a:spcPts val="1780"/>
              </a:spcBef>
              <a:buFont typeface="+mj-lt"/>
              <a:buAutoNum type="romanUcPeriod"/>
              <a:tabLst>
                <a:tab pos="600075" algn="l"/>
              </a:tabLst>
            </a:pPr>
            <a:r>
              <a:rPr lang="en-US" altLang="ko-KR" kern="0" spc="1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Admin Page</a:t>
            </a:r>
          </a:p>
        </p:txBody>
      </p:sp>
    </p:spTree>
    <p:extLst>
      <p:ext uri="{BB962C8B-B14F-4D97-AF65-F5344CB8AC3E}">
        <p14:creationId xmlns:p14="http://schemas.microsoft.com/office/powerpoint/2010/main" val="1761529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49829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I. 	Authentication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–Authentication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257D5C-FEFC-18D8-60CD-E2C4E31ABA81}"/>
              </a:ext>
            </a:extLst>
          </p:cNvPr>
          <p:cNvGrpSpPr/>
          <p:nvPr/>
        </p:nvGrpSpPr>
        <p:grpSpPr>
          <a:xfrm>
            <a:off x="327933" y="2362200"/>
            <a:ext cx="9250135" cy="3733800"/>
            <a:chOff x="152400" y="2209800"/>
            <a:chExt cx="9250135" cy="37338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C749E1E-328E-0B87-7CBB-C70FDEF3DD47}"/>
                </a:ext>
              </a:extLst>
            </p:cNvPr>
            <p:cNvSpPr/>
            <p:nvPr/>
          </p:nvSpPr>
          <p:spPr>
            <a:xfrm>
              <a:off x="152400" y="2209800"/>
              <a:ext cx="3992335" cy="37338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7100" lvl="1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 플랫폼</a:t>
              </a: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384300" lvl="2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16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로그인</a:t>
              </a:r>
              <a:endParaRPr lang="en-US" altLang="ko-KR" sz="16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384300" lvl="2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16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회원가입</a:t>
              </a:r>
              <a:endParaRPr lang="en-US" altLang="ko-KR" sz="16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384300" lvl="2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endPara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927100" lvl="1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20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관리자 페이지</a:t>
              </a:r>
              <a:endParaRPr lang="en-US" altLang="ko-KR" sz="2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1384300" lvl="2" indent="-457200">
                <a:spcBef>
                  <a:spcPts val="100"/>
                </a:spcBef>
                <a:buFont typeface="Arial" panose="020B0604020202020204" pitchFamily="34" charset="0"/>
                <a:buChar char="•"/>
                <a:tabLst>
                  <a:tab pos="768985" algn="l"/>
                </a:tabLst>
              </a:pPr>
              <a:r>
                <a:rPr lang="ko-KR" altLang="en-US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로그인</a:t>
              </a:r>
              <a:endPara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E9C46BC-B1AB-C325-C3B7-ADB784C77E93}"/>
                </a:ext>
              </a:extLst>
            </p:cNvPr>
            <p:cNvSpPr/>
            <p:nvPr/>
          </p:nvSpPr>
          <p:spPr>
            <a:xfrm>
              <a:off x="5410200" y="2209800"/>
              <a:ext cx="3992335" cy="37338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r>
                <a:rPr lang="en-US" altLang="ko-KR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Get Parameters</a:t>
              </a:r>
            </a:p>
            <a:p>
              <a:pPr marL="469900" indent="-457200">
                <a:lnSpc>
                  <a:spcPct val="100000"/>
                </a:lnSpc>
                <a:spcBef>
                  <a:spcPts val="100"/>
                </a:spcBef>
                <a:buFont typeface="+mj-lt"/>
                <a:buAutoNum type="arabicPeriod"/>
                <a:tabLst>
                  <a:tab pos="768985" algn="l"/>
                </a:tabLst>
              </a:pP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로그인</a:t>
              </a:r>
              <a:r>
                <a:rPr lang="en-US" altLang="ko-KR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 / </a:t>
              </a:r>
              <a:r>
                <a:rPr lang="ko-KR" altLang="en-US" sz="2000" kern="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Noto Sans CJK JP Regular"/>
                </a:rPr>
                <a:t>회원가입</a:t>
              </a:r>
              <a:endParaRPr lang="en-US" altLang="ko-KR" sz="2000" kern="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endParaRPr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214FEE1F-0769-4557-19D6-68E8B0189AD3}"/>
                </a:ext>
              </a:extLst>
            </p:cNvPr>
            <p:cNvSpPr/>
            <p:nvPr/>
          </p:nvSpPr>
          <p:spPr>
            <a:xfrm>
              <a:off x="4144735" y="3505200"/>
              <a:ext cx="1265465" cy="121920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Auth</a:t>
              </a:r>
              <a:endParaRPr lang="ko-KR" altLang="en-US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1372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84881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0" indent="-857250">
              <a:lnSpc>
                <a:spcPct val="100000"/>
              </a:lnSpc>
              <a:spcBef>
                <a:spcPts val="100"/>
              </a:spcBef>
              <a:buAutoNum type="romanUcPeriod"/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로그인 회원가입 주요 로직 설명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–Authentication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D745BC9C-E23D-48DF-B4FF-58F7DF3F5EA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1" y="1981200"/>
            <a:ext cx="6934200" cy="344709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Token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생성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Token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복호화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인증 처리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비밀번호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Bcrypt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해싱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알고리즘 적용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767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84881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sz="3600" dirty="0" err="1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Token</a:t>
            </a:r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생성 </a:t>
            </a:r>
            <a:r>
              <a:rPr lang="en-US" altLang="ko-KR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36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–Authentication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24828F10-9BB0-4E90-AFA5-95E94780E11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28600" y="5181600"/>
            <a:ext cx="9601200" cy="1292662"/>
          </a:xfrm>
        </p:spPr>
        <p:txBody>
          <a:bodyPr/>
          <a:lstStyle/>
          <a:p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createJwt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token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생성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createPayload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token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들어갈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payload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payload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유저아이디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삽입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042FBE-8174-4847-9122-9F96A0D34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124"/>
            <a:ext cx="9906000" cy="336975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AA60FAB-2774-472F-9965-23847413C17E}"/>
              </a:ext>
            </a:extLst>
          </p:cNvPr>
          <p:cNvSpPr/>
          <p:nvPr/>
        </p:nvSpPr>
        <p:spPr>
          <a:xfrm>
            <a:off x="762000" y="3733800"/>
            <a:ext cx="4038600" cy="304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650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84881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sz="3600" dirty="0" err="1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Token</a:t>
            </a:r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생성 </a:t>
            </a:r>
            <a:r>
              <a:rPr lang="en-US" altLang="ko-KR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36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–Authentication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24828F10-9BB0-4E90-AFA5-95E94780E11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85132" y="5181600"/>
            <a:ext cx="8335736" cy="430887"/>
          </a:xfrm>
        </p:spPr>
        <p:txBody>
          <a:bodyPr/>
          <a:lstStyle/>
          <a:p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토큰 생성 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토큰을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Json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프로퍼티에 삽입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EF6679-6DB7-42F1-9D4A-98D7EA94F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3244"/>
            <a:ext cx="9906000" cy="31715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6BF1AE-A4BC-487C-80DF-F33BE569B879}"/>
              </a:ext>
            </a:extLst>
          </p:cNvPr>
          <p:cNvSpPr/>
          <p:nvPr/>
        </p:nvSpPr>
        <p:spPr>
          <a:xfrm>
            <a:off x="533401" y="2917270"/>
            <a:ext cx="3581400" cy="20693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EF349B-9E87-4E7D-9F66-DCB4B78E6FF8}"/>
              </a:ext>
            </a:extLst>
          </p:cNvPr>
          <p:cNvSpPr/>
          <p:nvPr/>
        </p:nvSpPr>
        <p:spPr>
          <a:xfrm>
            <a:off x="545184" y="2404236"/>
            <a:ext cx="7303415" cy="20693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5212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84881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sz="3600" dirty="0" err="1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Token</a:t>
            </a:r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복호화 </a:t>
            </a:r>
            <a:endParaRPr lang="en-US" altLang="ko-KR" sz="36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–Authentication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24828F10-9BB0-4E90-AFA5-95E94780E11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33400" y="5181600"/>
            <a:ext cx="9220200" cy="800219"/>
          </a:xfrm>
        </p:spPr>
        <p:txBody>
          <a:bodyPr/>
          <a:lstStyle/>
          <a:p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getIdByToken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()</a:t>
            </a:r>
          </a:p>
          <a:p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Jwt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토큰 복호화 후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user Id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3BF5F3-BB84-40C5-AF09-5949AF83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5340"/>
            <a:ext cx="9906000" cy="176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66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84881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인증 처리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–Authentication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24828F10-9BB0-4E90-AFA5-95E94780E11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42900" y="5707426"/>
            <a:ext cx="9220200" cy="984885"/>
          </a:xfrm>
        </p:spPr>
        <p:txBody>
          <a:bodyPr/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authenticate()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login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받은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입력받은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pw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시큐리티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컨택스트에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저장되어있는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pw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비교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인증 성공 시 토큰 발급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25F8FDC-B3B8-4097-8172-AE45AA8D5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9906000" cy="38523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8852A4-6EB7-4E60-AD11-A27AB35B8B74}"/>
              </a:ext>
            </a:extLst>
          </p:cNvPr>
          <p:cNvSpPr/>
          <p:nvPr/>
        </p:nvSpPr>
        <p:spPr>
          <a:xfrm>
            <a:off x="609600" y="2895600"/>
            <a:ext cx="8953500" cy="304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138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3176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-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명세분석</a:t>
            </a:r>
          </a:p>
        </p:txBody>
      </p:sp>
      <p:graphicFrame>
        <p:nvGraphicFramePr>
          <p:cNvPr id="4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338581"/>
              </p:ext>
            </p:extLst>
          </p:nvPr>
        </p:nvGraphicFramePr>
        <p:xfrm>
          <a:off x="774383" y="1886584"/>
          <a:ext cx="8357235" cy="43618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209">
                  <a:extLst>
                    <a:ext uri="{9D8B030D-6E8A-4147-A177-3AD203B41FA5}">
                      <a16:colId xmlns:a16="http://schemas.microsoft.com/office/drawing/2014/main" val="678374777"/>
                    </a:ext>
                  </a:extLst>
                </a:gridCol>
                <a:gridCol w="2813209">
                  <a:extLst>
                    <a:ext uri="{9D8B030D-6E8A-4147-A177-3AD203B41FA5}">
                      <a16:colId xmlns:a16="http://schemas.microsoft.com/office/drawing/2014/main" val="971610436"/>
                    </a:ext>
                  </a:extLst>
                </a:gridCol>
              </a:tblGrid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b="0" spc="0" dirty="0" err="1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기능목록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내 용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로그인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회원가입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이메일 인증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검색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검색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지도 기반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필터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데스크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오피스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회의실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날짜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시간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정보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메인정보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이름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설명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옵션 등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부가정보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식당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카페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후기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평점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댓글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후기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문의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1:1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문의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or </a:t>
                      </a:r>
                      <a:r>
                        <a:rPr lang="en-US" altLang="ko-KR" sz="1000" spc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QnA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일시 선택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중복 예약 방지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예약 취소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보증금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전체 금액의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20%)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87682755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결제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보증금 결제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선결제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예약할 때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보증금을 포함한 전체금액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일반결제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공간이용직전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전체 금액의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80%)</a:t>
                      </a: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614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결제 취소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시점 기준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선결제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1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시간 이내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전체 금액 환불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전체 금액 환불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7626336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1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시간 이후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환불 없음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전체 금액의 </a:t>
                      </a: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80%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환불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3488025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마일리지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전체 금액의 </a:t>
                      </a: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5%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적립 </a:t>
                      </a: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baseline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선결제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</a:t>
                      </a: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only),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결제 취소 시 환수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03186401"/>
                  </a:ext>
                </a:extLst>
              </a:tr>
              <a:tr h="272614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마이페이지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정보 조회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현재 예약 조회</a:t>
                      </a: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과거 예약 조회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6879476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결제 정보 조회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각 예약에 대한 결제 정보 조회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1412783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취소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취소</a:t>
                      </a: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결제 취소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02669967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마일리지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적립 내역</a:t>
                      </a:r>
                      <a:r>
                        <a:rPr lang="en-US" altLang="ko-KR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</a:t>
                      </a: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 사용 내역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19048265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BM DoHyeon OTF" panose="020B0600000101010101" pitchFamily="34" charset="-127"/>
                        <a:ea typeface="BM DoHyeon OTF" panose="020B0600000101010101" pitchFamily="34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3175">
                      <a:solidFill>
                        <a:srgbClr val="7E7E7E"/>
                      </a:solidFill>
                      <a:prstDash val="solid"/>
                    </a:lnL>
                    <a:lnR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문의 내역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문의 내용 확인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57825311"/>
                  </a:ext>
                </a:extLst>
              </a:tr>
            </a:tbl>
          </a:graphicData>
        </a:graphic>
      </p:graphicFrame>
      <p:sp>
        <p:nvSpPr>
          <p:cNvPr id="5" name="object 2">
            <a:extLst>
              <a:ext uri="{FF2B5EF4-FFF2-40B4-BE49-F238E27FC236}">
                <a16:creationId xmlns:a16="http://schemas.microsoft.com/office/drawing/2014/main" id="{194DC794-0D3B-5B09-33F1-9E676D259C0A}"/>
              </a:ext>
            </a:extLst>
          </p:cNvPr>
          <p:cNvSpPr txBox="1"/>
          <p:nvPr/>
        </p:nvSpPr>
        <p:spPr>
          <a:xfrm>
            <a:off x="252170" y="1143000"/>
            <a:ext cx="63010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(1)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명세 분석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메인 플랫폼</a:t>
            </a:r>
          </a:p>
        </p:txBody>
      </p:sp>
    </p:spTree>
    <p:extLst>
      <p:ext uri="{BB962C8B-B14F-4D97-AF65-F5344CB8AC3E}">
        <p14:creationId xmlns:p14="http://schemas.microsoft.com/office/powerpoint/2010/main" val="1725262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96311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비밀번호 </a:t>
            </a:r>
            <a:r>
              <a:rPr lang="en-US" altLang="ko-KR" sz="3600" dirty="0" err="1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Bcrypt</a:t>
            </a:r>
            <a:r>
              <a:rPr lang="en-US" altLang="ko-KR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600" dirty="0" err="1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해싱</a:t>
            </a:r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알고리즘 적용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4167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–Authentication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D6B113-6AEA-1D32-2E42-ECE68BE067BB}"/>
              </a:ext>
            </a:extLst>
          </p:cNvPr>
          <p:cNvGrpSpPr/>
          <p:nvPr/>
        </p:nvGrpSpPr>
        <p:grpSpPr>
          <a:xfrm>
            <a:off x="0" y="1522385"/>
            <a:ext cx="9906000" cy="5030815"/>
            <a:chOff x="0" y="1522385"/>
            <a:chExt cx="9906000" cy="50308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557C513-56F3-4D3A-8772-34E97B6AE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504"/>
            <a:stretch/>
          </p:blipFill>
          <p:spPr>
            <a:xfrm>
              <a:off x="0" y="1522385"/>
              <a:ext cx="9906000" cy="503081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482AA75-8C0F-4B1F-BA6E-914E98D6FF4D}"/>
                </a:ext>
              </a:extLst>
            </p:cNvPr>
            <p:cNvSpPr/>
            <p:nvPr/>
          </p:nvSpPr>
          <p:spPr>
            <a:xfrm>
              <a:off x="609599" y="3505200"/>
              <a:ext cx="4868313" cy="2286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1345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81833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II. 	Search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로직 흐름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Search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E184EDA0-4280-1AB3-D14A-6B9DFB2B865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0" y="1676400"/>
            <a:ext cx="9196630" cy="6155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입력한 검색어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Response 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검색어가 상호명에 포함되는 공간의 정보 리스트</a:t>
            </a: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BDB2AB1D-B719-4DA0-237E-1A789A3E1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7" b="1638"/>
          <a:stretch/>
        </p:blipFill>
        <p:spPr bwMode="auto">
          <a:xfrm>
            <a:off x="0" y="2362200"/>
            <a:ext cx="9906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4352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81833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III. 	Reservation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로직 흐름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Reservation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E184EDA0-4280-1AB3-D14A-6B9DFB2B865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0" y="1619845"/>
            <a:ext cx="9425230" cy="5539978"/>
          </a:xfrm>
        </p:spPr>
        <p:txBody>
          <a:bodyPr/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Part.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공간 선택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Response 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공간에 등록된 상품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사무공간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Part.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 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상품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사무공간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타입과 날짜 선택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Response 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공간 검증 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타입에 이용가능한 시간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		  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영업일 </a:t>
            </a: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예약이 빈 타입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예약이 가능한 시간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Part. 3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희망 시간 선택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Response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가능 여부 검증 후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예약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4">
              <a:defRPr/>
            </a:pP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</a:t>
            </a: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서비스에 등록된 상품 타입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영업일</a:t>
            </a:r>
            <a:endParaRPr lang="en-US" altLang="ko-KR" sz="20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4">
              <a:defRPr/>
            </a:pP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최소 예약 시간 </a:t>
            </a: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일시 </a:t>
            </a: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==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미래</a:t>
            </a:r>
            <a:endParaRPr lang="en-US" altLang="ko-KR" sz="20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4">
              <a:defRPr/>
            </a:pP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공간에 등록된 상품 타입 </a:t>
            </a: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시공간에 예약 중복</a:t>
            </a:r>
            <a:endParaRPr lang="en-US" altLang="ko-KR" sz="20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4">
              <a:defRPr/>
            </a:pP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동시성으로 인한 예약 중복</a:t>
            </a:r>
            <a:endParaRPr lang="en-US" altLang="ko-KR" sz="20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4">
              <a:defRPr/>
            </a:pP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성공</a:t>
            </a:r>
            <a:endParaRPr lang="en-US" altLang="ko-KR" sz="20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4">
              <a:defRPr/>
            </a:pP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817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Reservation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E184EDA0-4280-1AB3-D14A-6B9DFB2B865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0" y="838200"/>
            <a:ext cx="9196630" cy="984885"/>
          </a:xfrm>
        </p:spPr>
        <p:txBody>
          <a:bodyPr/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Part.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공간 선택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Response 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공간에 등록된 상품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사무공간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10EBE264-90FE-E530-5BA7-152EAF4D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905000"/>
            <a:ext cx="7239000" cy="482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574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Reservation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E184EDA0-4280-1AB3-D14A-6B9DFB2B865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0" y="838200"/>
            <a:ext cx="9196630" cy="984885"/>
          </a:xfrm>
        </p:spPr>
        <p:txBody>
          <a:bodyPr/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Part.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 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상품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사무공간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타입과 날짜 선택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Response 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공간 검증 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타입에 이용가능한 시간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23D12-4612-ACFF-BE1C-DF5DD70C4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045" y="1861185"/>
            <a:ext cx="639191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264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Reservation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E184EDA0-4280-1AB3-D14A-6B9DFB2B865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0" y="838200"/>
            <a:ext cx="9196630" cy="553998"/>
          </a:xfrm>
        </p:spPr>
        <p:txBody>
          <a:bodyPr/>
          <a:lstStyle/>
          <a:p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선택 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Box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76284-A79D-4614-B65E-90CC8D287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19846"/>
            <a:ext cx="7775584" cy="41704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A2E931D-CF82-2E9E-E084-E5861B83D923}"/>
              </a:ext>
            </a:extLst>
          </p:cNvPr>
          <p:cNvSpPr/>
          <p:nvPr/>
        </p:nvSpPr>
        <p:spPr>
          <a:xfrm>
            <a:off x="541887" y="1650971"/>
            <a:ext cx="1744113" cy="2952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92969-1072-5C02-ADA0-E4FFF8392F3A}"/>
              </a:ext>
            </a:extLst>
          </p:cNvPr>
          <p:cNvSpPr txBox="1"/>
          <p:nvPr/>
        </p:nvSpPr>
        <p:spPr>
          <a:xfrm>
            <a:off x="381000" y="56388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availableTimeList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가능한 시간을 길이가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24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배열에 값을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저장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.(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불가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0)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elements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 경우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active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 지정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=&gt; background-Color : #fff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elements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경우 </a:t>
            </a:r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nonActive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 지정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=&gt; background-Color : #999 </a:t>
            </a:r>
          </a:p>
          <a:p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C44AD-1640-27DB-D304-A9AFDDBB89D3}"/>
              </a:ext>
            </a:extLst>
          </p:cNvPr>
          <p:cNvSpPr/>
          <p:nvPr/>
        </p:nvSpPr>
        <p:spPr>
          <a:xfrm>
            <a:off x="1989687" y="2590800"/>
            <a:ext cx="1363113" cy="228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FE4616-5058-B793-5852-0DC1869D8F4D}"/>
              </a:ext>
            </a:extLst>
          </p:cNvPr>
          <p:cNvSpPr/>
          <p:nvPr/>
        </p:nvSpPr>
        <p:spPr>
          <a:xfrm>
            <a:off x="4572000" y="4191000"/>
            <a:ext cx="1752600" cy="228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250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Reservation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E184EDA0-4280-1AB3-D14A-6B9DFB2B865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0" y="838200"/>
            <a:ext cx="9196630" cy="553998"/>
          </a:xfrm>
        </p:spPr>
        <p:txBody>
          <a:bodyPr/>
          <a:lstStyle/>
          <a:p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선택 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background-Color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A94A76-3D4E-E07D-4E2E-21F8103E6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70" y="1392198"/>
            <a:ext cx="6453430" cy="42631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83E433-5E7D-2694-2759-6F5D61A87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392198"/>
            <a:ext cx="2709381" cy="42631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03BEA2-A258-4604-5AFC-DD2F28F59156}"/>
              </a:ext>
            </a:extLst>
          </p:cNvPr>
          <p:cNvSpPr/>
          <p:nvPr/>
        </p:nvSpPr>
        <p:spPr>
          <a:xfrm>
            <a:off x="7010400" y="1752600"/>
            <a:ext cx="795819" cy="152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979A67-B2E8-2737-E096-5C9A1AEBBAAA}"/>
              </a:ext>
            </a:extLst>
          </p:cNvPr>
          <p:cNvSpPr txBox="1"/>
          <p:nvPr/>
        </p:nvSpPr>
        <p:spPr>
          <a:xfrm>
            <a:off x="8000999" y="1704201"/>
            <a:ext cx="1566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선택한 </a:t>
            </a:r>
            <a:r>
              <a:rPr lang="en-US" altLang="ko-KR" sz="1200" dirty="0">
                <a:solidFill>
                  <a:schemeClr val="bg1"/>
                </a:solidFill>
              </a:rPr>
              <a:t>time list </a:t>
            </a:r>
            <a:r>
              <a:rPr lang="ko-KR" altLang="en-US" sz="1200" dirty="0">
                <a:solidFill>
                  <a:schemeClr val="bg1"/>
                </a:solidFill>
              </a:rPr>
              <a:t>저장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4D1321-60E2-82D5-A074-852AE0982781}"/>
              </a:ext>
            </a:extLst>
          </p:cNvPr>
          <p:cNvSpPr txBox="1"/>
          <p:nvPr/>
        </p:nvSpPr>
        <p:spPr>
          <a:xfrm>
            <a:off x="252170" y="5650468"/>
            <a:ext cx="9315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selectTimeActions.select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선택한 시간을 </a:t>
            </a:r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selectTimeList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저장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(id :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시간 값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availableFullTimeList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(component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선언된 배열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lvl="1"/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start </a:t>
            </a:r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time~end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time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 모든 값이 저장된 배열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=&gt; background-Color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0E0E6D-4A1C-647D-5A0F-40AE03367BBF}"/>
              </a:ext>
            </a:extLst>
          </p:cNvPr>
          <p:cNvSpPr/>
          <p:nvPr/>
        </p:nvSpPr>
        <p:spPr>
          <a:xfrm>
            <a:off x="762000" y="1660412"/>
            <a:ext cx="2819400" cy="2445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B05D9A-79DD-53BD-AF02-A48C873C898A}"/>
              </a:ext>
            </a:extLst>
          </p:cNvPr>
          <p:cNvSpPr txBox="1"/>
          <p:nvPr/>
        </p:nvSpPr>
        <p:spPr>
          <a:xfrm>
            <a:off x="3657600" y="1660412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선택한 </a:t>
            </a:r>
            <a:r>
              <a:rPr lang="en-US" altLang="ko-KR" sz="1200" dirty="0">
                <a:solidFill>
                  <a:schemeClr val="bg1"/>
                </a:solidFill>
              </a:rPr>
              <a:t>time list</a:t>
            </a:r>
            <a:r>
              <a:rPr lang="ko-KR" altLang="en-US" sz="1200" dirty="0">
                <a:solidFill>
                  <a:schemeClr val="bg1"/>
                </a:solidFill>
              </a:rPr>
              <a:t>가 길이가 </a:t>
            </a:r>
            <a:r>
              <a:rPr lang="en-US" altLang="ko-KR" sz="1200" dirty="0">
                <a:solidFill>
                  <a:schemeClr val="bg1"/>
                </a:solidFill>
              </a:rPr>
              <a:t>2</a:t>
            </a:r>
            <a:r>
              <a:rPr lang="ko-KR" altLang="en-US" sz="1200" dirty="0">
                <a:solidFill>
                  <a:schemeClr val="bg1"/>
                </a:solidFill>
              </a:rPr>
              <a:t>인 경우 </a:t>
            </a:r>
            <a:r>
              <a:rPr lang="en-US" altLang="ko-KR" sz="1200" dirty="0">
                <a:solidFill>
                  <a:schemeClr val="bg1"/>
                </a:solidFill>
              </a:rPr>
              <a:t>reset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8073FC-41D9-942D-3034-6F9D6FB3EC2D}"/>
              </a:ext>
            </a:extLst>
          </p:cNvPr>
          <p:cNvSpPr/>
          <p:nvPr/>
        </p:nvSpPr>
        <p:spPr>
          <a:xfrm>
            <a:off x="457200" y="3276600"/>
            <a:ext cx="4343400" cy="2445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1F5843-9536-6424-8A10-DAC5A43A0907}"/>
              </a:ext>
            </a:extLst>
          </p:cNvPr>
          <p:cNvSpPr txBox="1"/>
          <p:nvPr/>
        </p:nvSpPr>
        <p:spPr>
          <a:xfrm>
            <a:off x="2895600" y="2967190"/>
            <a:ext cx="327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선택한 </a:t>
            </a:r>
            <a:r>
              <a:rPr lang="en-US" altLang="ko-KR" sz="1200" dirty="0">
                <a:solidFill>
                  <a:schemeClr val="bg1"/>
                </a:solidFill>
              </a:rPr>
              <a:t>time </a:t>
            </a:r>
            <a:r>
              <a:rPr lang="en-US" altLang="ko-KR" sz="1200" dirty="0" err="1">
                <a:solidFill>
                  <a:schemeClr val="bg1"/>
                </a:solidFill>
              </a:rPr>
              <a:t>selectTimeList</a:t>
            </a:r>
            <a:r>
              <a:rPr lang="ko-KR" altLang="en-US" sz="1200" dirty="0">
                <a:solidFill>
                  <a:schemeClr val="bg1"/>
                </a:solidFill>
              </a:rPr>
              <a:t>에 저장</a:t>
            </a:r>
            <a:r>
              <a:rPr lang="en-US" altLang="ko-KR" sz="1200" dirty="0">
                <a:solidFill>
                  <a:schemeClr val="bg1"/>
                </a:solidFill>
              </a:rPr>
              <a:t>(id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:</a:t>
            </a:r>
            <a:r>
              <a:rPr lang="ko-KR" altLang="en-US" sz="1200" dirty="0">
                <a:solidFill>
                  <a:schemeClr val="bg1"/>
                </a:solidFill>
              </a:rPr>
              <a:t> 시간 값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8A076A9-158D-2DEA-3BA1-77667BE3C54F}"/>
              </a:ext>
            </a:extLst>
          </p:cNvPr>
          <p:cNvSpPr/>
          <p:nvPr/>
        </p:nvSpPr>
        <p:spPr>
          <a:xfrm>
            <a:off x="457200" y="3565412"/>
            <a:ext cx="6172200" cy="5097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1513FE-C2BD-8977-4A39-81191386490E}"/>
              </a:ext>
            </a:extLst>
          </p:cNvPr>
          <p:cNvSpPr txBox="1"/>
          <p:nvPr/>
        </p:nvSpPr>
        <p:spPr>
          <a:xfrm>
            <a:off x="2895600" y="3761601"/>
            <a:ext cx="327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선택한 </a:t>
            </a:r>
            <a:r>
              <a:rPr lang="en-US" altLang="ko-KR" sz="1200" dirty="0">
                <a:solidFill>
                  <a:schemeClr val="bg1"/>
                </a:solidFill>
              </a:rPr>
              <a:t>time </a:t>
            </a:r>
            <a:r>
              <a:rPr lang="en-US" altLang="ko-KR" sz="1200" dirty="0" err="1">
                <a:solidFill>
                  <a:schemeClr val="bg1"/>
                </a:solidFill>
              </a:rPr>
              <a:t>btn</a:t>
            </a:r>
            <a:r>
              <a:rPr lang="en-US" altLang="ko-KR" sz="1200" dirty="0">
                <a:solidFill>
                  <a:schemeClr val="bg1"/>
                </a:solidFill>
              </a:rPr>
              <a:t> background-Color </a:t>
            </a:r>
            <a:r>
              <a:rPr lang="ko-KR" altLang="en-US" sz="1200" dirty="0">
                <a:solidFill>
                  <a:schemeClr val="bg1"/>
                </a:solidFill>
              </a:rPr>
              <a:t>변경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8FD9BC-FE4E-1064-8668-27562DC1593D}"/>
              </a:ext>
            </a:extLst>
          </p:cNvPr>
          <p:cNvSpPr/>
          <p:nvPr/>
        </p:nvSpPr>
        <p:spPr>
          <a:xfrm>
            <a:off x="304800" y="4214626"/>
            <a:ext cx="6172200" cy="139925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8A1EB7-A508-BF07-DAE6-954710A08DBA}"/>
              </a:ext>
            </a:extLst>
          </p:cNvPr>
          <p:cNvSpPr/>
          <p:nvPr/>
        </p:nvSpPr>
        <p:spPr>
          <a:xfrm>
            <a:off x="7162800" y="4075186"/>
            <a:ext cx="1905000" cy="152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F07E8F-5146-FAE3-D465-516BFADC7ABA}"/>
              </a:ext>
            </a:extLst>
          </p:cNvPr>
          <p:cNvSpPr txBox="1"/>
          <p:nvPr/>
        </p:nvSpPr>
        <p:spPr>
          <a:xfrm>
            <a:off x="8087449" y="4227586"/>
            <a:ext cx="1566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선택한 </a:t>
            </a:r>
            <a:r>
              <a:rPr lang="en-US" altLang="ko-KR" sz="1200" dirty="0">
                <a:solidFill>
                  <a:schemeClr val="bg1"/>
                </a:solidFill>
              </a:rPr>
              <a:t>time list </a:t>
            </a:r>
            <a:r>
              <a:rPr lang="ko-KR" altLang="en-US" sz="1200" dirty="0">
                <a:solidFill>
                  <a:schemeClr val="bg1"/>
                </a:solidFill>
              </a:rPr>
              <a:t>정렬</a:t>
            </a:r>
          </a:p>
        </p:txBody>
      </p:sp>
    </p:spTree>
    <p:extLst>
      <p:ext uri="{BB962C8B-B14F-4D97-AF65-F5344CB8AC3E}">
        <p14:creationId xmlns:p14="http://schemas.microsoft.com/office/powerpoint/2010/main" val="3368108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Reservation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E184EDA0-4280-1AB3-D14A-6B9DFB2B865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0" y="838200"/>
            <a:ext cx="9196630" cy="1292662"/>
          </a:xfrm>
        </p:spPr>
        <p:txBody>
          <a:bodyPr/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Part. 3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희망 시간 선택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Response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가능 여부 검증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후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4">
              <a:defRPr/>
            </a:pP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</a:t>
            </a: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서비스에 등록된 상품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C3FB61BE-6487-8274-EE89-426B4AC87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99060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7137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Reservation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E184EDA0-4280-1AB3-D14A-6B9DFB2B865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0" y="838200"/>
            <a:ext cx="9196630" cy="1600438"/>
          </a:xfrm>
        </p:spPr>
        <p:txBody>
          <a:bodyPr/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Part. 3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희망 시간 선택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Response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가능 여부 검증 후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예약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4">
              <a:defRPr/>
            </a:pP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/* */ -&gt;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영업일 </a:t>
            </a: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최소 예약 시간 </a:t>
            </a: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일시 </a:t>
            </a: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==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미래</a:t>
            </a:r>
            <a:endParaRPr lang="en-US" altLang="ko-KR" sz="20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4">
              <a:defRPr/>
            </a:pP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공간에 등록된 상품 타입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5EEB5F06-90E1-DDAF-A338-5C39CC0A9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9906000" cy="343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664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Reservation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E184EDA0-4280-1AB3-D14A-6B9DFB2B865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0" y="838200"/>
            <a:ext cx="9196630" cy="1600438"/>
          </a:xfrm>
        </p:spPr>
        <p:txBody>
          <a:bodyPr/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Part. 3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희망 시간 선택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Response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가능 여부 검증 후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예약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4">
              <a:defRPr/>
            </a:pP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/* */ 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시공간에 예약 중복</a:t>
            </a:r>
            <a:endParaRPr lang="en-US" altLang="ko-KR" sz="20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4">
              <a:defRPr/>
            </a:pP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동시성으로 인한 예약 중복 </a:t>
            </a:r>
            <a:r>
              <a:rPr lang="en-US" altLang="ko-KR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성공</a:t>
            </a:r>
            <a:endParaRPr lang="en-US" altLang="ko-KR" sz="20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ED17D058-1112-0900-7CAF-D76C4CA61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3637"/>
            <a:ext cx="9906000" cy="41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18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3176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-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명세분석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E4403FE-6DE6-140C-AD47-8633710160EA}"/>
              </a:ext>
            </a:extLst>
          </p:cNvPr>
          <p:cNvSpPr txBox="1"/>
          <p:nvPr/>
        </p:nvSpPr>
        <p:spPr>
          <a:xfrm>
            <a:off x="252170" y="1143000"/>
            <a:ext cx="8129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(1)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명세 분석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백오피스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,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관리자 페이지</a:t>
            </a:r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B1BE7512-A348-285B-40EB-8E59B61A6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916003"/>
              </p:ext>
            </p:extLst>
          </p:nvPr>
        </p:nvGraphicFramePr>
        <p:xfrm>
          <a:off x="774383" y="1886584"/>
          <a:ext cx="8357235" cy="16356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418">
                  <a:extLst>
                    <a:ext uri="{9D8B030D-6E8A-4147-A177-3AD203B41FA5}">
                      <a16:colId xmlns:a16="http://schemas.microsoft.com/office/drawing/2014/main" val="678374777"/>
                    </a:ext>
                  </a:extLst>
                </a:gridCol>
              </a:tblGrid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b="0" spc="0" dirty="0" err="1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기능목록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내 용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로그인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175" cap="flat" cmpd="sng" algn="ctr">
                      <a:solidFill>
                        <a:srgbClr val="7E7E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14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백오피스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관리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등록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조회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수정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삭제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조회 노출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Break-time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설정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623812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관리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algn="l">
                        <a:spcBef>
                          <a:spcPts val="484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조회</a:t>
                      </a:r>
                      <a:r>
                        <a:rPr lang="en-US" altLang="ko-KR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취소</a:t>
                      </a:r>
                      <a:endParaRPr lang="ko-KR" altLang="ko-KR" sz="1000" dirty="0"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금액 조회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algn="l">
                        <a:spcBef>
                          <a:spcPts val="484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기간별 조회</a:t>
                      </a:r>
                      <a:endParaRPr lang="ko-KR" altLang="ko-KR" sz="1000" dirty="0"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6E46903F-7D6C-A145-EED3-C5CEC740F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564426"/>
              </p:ext>
            </p:extLst>
          </p:nvPr>
        </p:nvGraphicFramePr>
        <p:xfrm>
          <a:off x="774065" y="3950572"/>
          <a:ext cx="8357235" cy="16356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7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100">
                  <a:extLst>
                    <a:ext uri="{9D8B030D-6E8A-4147-A177-3AD203B41FA5}">
                      <a16:colId xmlns:a16="http://schemas.microsoft.com/office/drawing/2014/main" val="3592125172"/>
                    </a:ext>
                  </a:extLst>
                </a:gridCol>
              </a:tblGrid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b="0" spc="0" dirty="0" err="1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기능목록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내 용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14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관리자 페이지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관리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생성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조회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748246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삭제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412173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계정 생성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673059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검색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514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4844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BackOffice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12EDEF96-CFBE-AC43-C09C-297DCD7158A0}"/>
              </a:ext>
            </a:extLst>
          </p:cNvPr>
          <p:cNvSpPr txBox="1"/>
          <p:nvPr/>
        </p:nvSpPr>
        <p:spPr>
          <a:xfrm>
            <a:off x="46264" y="914400"/>
            <a:ext cx="81833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IV. BackOffice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주요 로직</a:t>
            </a:r>
          </a:p>
        </p:txBody>
      </p:sp>
      <p:sp>
        <p:nvSpPr>
          <p:cNvPr id="28" name="부제목 4">
            <a:extLst>
              <a:ext uri="{FF2B5EF4-FFF2-40B4-BE49-F238E27FC236}">
                <a16:creationId xmlns:a16="http://schemas.microsoft.com/office/drawing/2014/main" id="{5824C310-9875-8B37-1FB5-FA83803F7E3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0" y="1676400"/>
            <a:ext cx="9196630" cy="6155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업체가 등록한 공간 내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타입별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사무공간 개수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Response :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타입별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사무공간의 개수 등록</a:t>
            </a: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735D47E-01D8-217C-7AB6-B67542CCF20C}"/>
              </a:ext>
            </a:extLst>
          </p:cNvPr>
          <p:cNvGrpSpPr/>
          <p:nvPr/>
        </p:nvGrpSpPr>
        <p:grpSpPr>
          <a:xfrm>
            <a:off x="0" y="2432050"/>
            <a:ext cx="9906000" cy="3892550"/>
            <a:chOff x="0" y="2279650"/>
            <a:chExt cx="9906000" cy="3892550"/>
          </a:xfrm>
        </p:grpSpPr>
        <p:pic>
          <p:nvPicPr>
            <p:cNvPr id="26626" name="Picture 2">
              <a:extLst>
                <a:ext uri="{FF2B5EF4-FFF2-40B4-BE49-F238E27FC236}">
                  <a16:creationId xmlns:a16="http://schemas.microsoft.com/office/drawing/2014/main" id="{F3C4B82E-CEDB-53B4-A514-B3FF41CF7C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718"/>
            <a:stretch/>
          </p:blipFill>
          <p:spPr bwMode="auto">
            <a:xfrm>
              <a:off x="0" y="2279650"/>
              <a:ext cx="9906000" cy="297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28" name="Picture 4">
              <a:extLst>
                <a:ext uri="{FF2B5EF4-FFF2-40B4-BE49-F238E27FC236}">
                  <a16:creationId xmlns:a16="http://schemas.microsoft.com/office/drawing/2014/main" id="{792F5A41-79E9-23E1-3D02-2A3628FC72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064"/>
            <a:stretch/>
          </p:blipFill>
          <p:spPr bwMode="auto">
            <a:xfrm>
              <a:off x="0" y="5257800"/>
              <a:ext cx="99060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71056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264" y="914400"/>
            <a:ext cx="89453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V. 	Admin Page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주요 로직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Admin Page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872D0108-6F0C-61F6-0DD1-370B1182DC8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2171" y="1981200"/>
            <a:ext cx="6934200" cy="86177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조회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검색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7484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Ⅳ.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기능구현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Admin Page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JP Medium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A308BCA-8FC6-72EB-02F7-0B7E6D683D22}"/>
              </a:ext>
            </a:extLst>
          </p:cNvPr>
          <p:cNvSpPr txBox="1"/>
          <p:nvPr/>
        </p:nvSpPr>
        <p:spPr>
          <a:xfrm>
            <a:off x="46264" y="914400"/>
            <a:ext cx="84881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sz="36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조회 및 검색</a:t>
            </a:r>
            <a:endParaRPr lang="en-US" altLang="ko-KR" sz="3600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부제목 6">
            <a:extLst>
              <a:ext uri="{FF2B5EF4-FFF2-40B4-BE49-F238E27FC236}">
                <a16:creationId xmlns:a16="http://schemas.microsoft.com/office/drawing/2014/main" id="{2248CCF6-8168-DDCA-3FAC-2D92FA9C855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0" y="5562600"/>
            <a:ext cx="9220200" cy="984885"/>
          </a:xfrm>
        </p:spPr>
        <p:txBody>
          <a:bodyPr/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companies()</a:t>
            </a: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동적 쿼리를 활용하여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조회 로직과 검색을 통한 조회 로직 통합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EF7407-6085-B1B3-2628-B3F4B531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30" y="1447801"/>
            <a:ext cx="9914930" cy="1676400"/>
          </a:xfrm>
          <a:prstGeom prst="rect">
            <a:avLst/>
          </a:prstGeom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9AA7A158-9D01-903B-9D90-72474F2CC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9906000" cy="269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6917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3980" y="2743200"/>
            <a:ext cx="25980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Ⅴ. </a:t>
            </a:r>
            <a:r>
              <a:rPr lang="ko-KR" altLang="en-US" sz="3600" kern="0" dirty="0" err="1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개발일정</a:t>
            </a:r>
            <a:endParaRPr lang="ko-KR" altLang="en-US" sz="3600" kern="0" dirty="0">
              <a:solidFill>
                <a:srgbClr val="000066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2186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Ⅴ. </a:t>
            </a:r>
            <a:r>
              <a:rPr lang="ko-KR" altLang="en-US" sz="2000" dirty="0" err="1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개발일정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9383" y="3645408"/>
            <a:ext cx="6212840" cy="0"/>
          </a:xfrm>
          <a:custGeom>
            <a:avLst/>
            <a:gdLst/>
            <a:ahLst/>
            <a:cxnLst/>
            <a:rect l="l" t="t" r="r" b="b"/>
            <a:pathLst>
              <a:path w="6212840">
                <a:moveTo>
                  <a:pt x="0" y="0"/>
                </a:moveTo>
                <a:lnTo>
                  <a:pt x="6212840" y="0"/>
                </a:lnTo>
              </a:path>
            </a:pathLst>
          </a:custGeom>
          <a:ln w="57912">
            <a:solidFill>
              <a:srgbClr val="0000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8651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55390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Ⅴ.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개발일정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- </a:t>
            </a:r>
            <a:r>
              <a:rPr lang="en-US" altLang="ko-KR" sz="2000" dirty="0" err="1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OfficeSharingPlatform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DD8478-CD06-A441-7996-EA38437A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759"/>
            <a:ext cx="9906000" cy="458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11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557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Ⅴ.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개발일정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- BackOffice 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D95D06-63EF-2F43-2B77-4DE527233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9507"/>
            <a:ext cx="9906000" cy="39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977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2171" y="258826"/>
            <a:ext cx="3176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Ⅴ.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개발일정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– Admin Page</a:t>
            </a:r>
            <a:endParaRPr lang="ko-KR" altLang="en-US" sz="2000" dirty="0">
              <a:solidFill>
                <a:srgbClr val="244060"/>
              </a:solidFill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CC8269-FF51-5481-917E-95F4CC3DD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9144"/>
            <a:ext cx="9906000" cy="275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30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3980" y="2743200"/>
            <a:ext cx="25980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Ⅵ.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시연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2171" y="258826"/>
            <a:ext cx="2186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Ⅵ.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시연</a:t>
            </a:r>
          </a:p>
        </p:txBody>
      </p:sp>
      <p:sp>
        <p:nvSpPr>
          <p:cNvPr id="5" name="object 5"/>
          <p:cNvSpPr/>
          <p:nvPr/>
        </p:nvSpPr>
        <p:spPr>
          <a:xfrm>
            <a:off x="1929383" y="3645408"/>
            <a:ext cx="6212840" cy="0"/>
          </a:xfrm>
          <a:custGeom>
            <a:avLst/>
            <a:gdLst/>
            <a:ahLst/>
            <a:cxnLst/>
            <a:rect l="l" t="t" r="r" b="b"/>
            <a:pathLst>
              <a:path w="6212840">
                <a:moveTo>
                  <a:pt x="0" y="0"/>
                </a:moveTo>
                <a:lnTo>
                  <a:pt x="6212840" y="0"/>
                </a:lnTo>
              </a:path>
            </a:pathLst>
          </a:custGeom>
          <a:ln w="57912">
            <a:solidFill>
              <a:srgbClr val="00006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배달의민족 도현" panose="020B0600000101010101" pitchFamily="34" charset="-127"/>
              <a:ea typeface="배달의민족 도현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312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5425" y="2419603"/>
            <a:ext cx="23907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35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Thank</a:t>
            </a:r>
            <a:r>
              <a:rPr sz="3600" b="0" spc="-25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 </a:t>
            </a:r>
            <a:r>
              <a:rPr sz="3600" b="0" spc="-150" dirty="0">
                <a:solidFill>
                  <a:srgbClr val="244060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Medium"/>
              </a:rPr>
              <a:t>you</a:t>
            </a:r>
            <a:endParaRPr sz="3600">
              <a:latin typeface="배달의민족 도현" panose="020B0600000101010101" pitchFamily="34" charset="-127"/>
              <a:ea typeface="배달의민족 도현" panose="020B0600000101010101" pitchFamily="34" charset="-127"/>
              <a:cs typeface="Noto Sans CJK JP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47009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3176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-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기능분류</a:t>
            </a:r>
          </a:p>
        </p:txBody>
      </p:sp>
      <p:graphicFrame>
        <p:nvGraphicFramePr>
          <p:cNvPr id="4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772052"/>
              </p:ext>
            </p:extLst>
          </p:nvPr>
        </p:nvGraphicFramePr>
        <p:xfrm>
          <a:off x="774383" y="1600200"/>
          <a:ext cx="8357235" cy="51796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1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759755197"/>
                    </a:ext>
                  </a:extLst>
                </a:gridCol>
                <a:gridCol w="3188018">
                  <a:extLst>
                    <a:ext uri="{9D8B030D-6E8A-4147-A177-3AD203B41FA5}">
                      <a16:colId xmlns:a16="http://schemas.microsoft.com/office/drawing/2014/main" val="2077994043"/>
                    </a:ext>
                  </a:extLst>
                </a:gridCol>
              </a:tblGrid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분류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spc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목록</a:t>
                      </a:r>
                      <a:endParaRPr sz="1000" spc="0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세부 사항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비고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14">
                <a:tc rowSpan="1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대여와 연관된 기능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로그인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검색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검색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지도 기반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정보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메인정보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일시 선택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중복 예약 방지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결제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보증금 결제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선결제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일반결제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카카오페이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네이버페이 등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API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호출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구현 없음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385044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취소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취소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82755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결제 취소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카카오페이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네이버페이 등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API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호출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구현 없음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2672396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마이페이지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정보 조회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결제 정보 조회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809724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취소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872589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결제 취소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카카오페이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네이버페이 등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API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호출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(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구현 없음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)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9247668"/>
                  </a:ext>
                </a:extLst>
              </a:tr>
              <a:tr h="272614">
                <a:tc rowSpan="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대여와 독립적인 기능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이메일 인증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364849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검색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필터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686622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공간정보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부가정보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후기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8359960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마일리지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적립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환수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70986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문의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1:1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문의 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or </a:t>
                      </a:r>
                      <a:r>
                        <a:rPr lang="en-US" altLang="ko-KR" sz="1000" spc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QnA</a:t>
                      </a: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3644114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마이페이지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마일리지 내역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66162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문의 내용 확인</a:t>
                      </a: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585655"/>
                  </a:ext>
                </a:extLst>
              </a:tr>
            </a:tbl>
          </a:graphicData>
        </a:graphic>
      </p:graphicFrame>
      <p:sp>
        <p:nvSpPr>
          <p:cNvPr id="5" name="object 2">
            <a:extLst>
              <a:ext uri="{FF2B5EF4-FFF2-40B4-BE49-F238E27FC236}">
                <a16:creationId xmlns:a16="http://schemas.microsoft.com/office/drawing/2014/main" id="{194DC794-0D3B-5B09-33F1-9E676D259C0A}"/>
              </a:ext>
            </a:extLst>
          </p:cNvPr>
          <p:cNvSpPr txBox="1"/>
          <p:nvPr/>
        </p:nvSpPr>
        <p:spPr>
          <a:xfrm>
            <a:off x="252170" y="1066800"/>
            <a:ext cx="85108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(2)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기능 분류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메인 플랫폼</a:t>
            </a:r>
          </a:p>
        </p:txBody>
      </p:sp>
    </p:spTree>
    <p:extLst>
      <p:ext uri="{BB962C8B-B14F-4D97-AF65-F5344CB8AC3E}">
        <p14:creationId xmlns:p14="http://schemas.microsoft.com/office/powerpoint/2010/main" val="3091663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31768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II.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-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기능분류</a:t>
            </a:r>
          </a:p>
        </p:txBody>
      </p:sp>
      <p:graphicFrame>
        <p:nvGraphicFramePr>
          <p:cNvPr id="4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226962"/>
              </p:ext>
            </p:extLst>
          </p:nvPr>
        </p:nvGraphicFramePr>
        <p:xfrm>
          <a:off x="774383" y="1600200"/>
          <a:ext cx="8357235" cy="16356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1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759755197"/>
                    </a:ext>
                  </a:extLst>
                </a:gridCol>
                <a:gridCol w="3188018">
                  <a:extLst>
                    <a:ext uri="{9D8B030D-6E8A-4147-A177-3AD203B41FA5}">
                      <a16:colId xmlns:a16="http://schemas.microsoft.com/office/drawing/2014/main" val="2077994043"/>
                    </a:ext>
                  </a:extLst>
                </a:gridCol>
              </a:tblGrid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분류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spc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목록</a:t>
                      </a:r>
                      <a:endParaRPr sz="1000" spc="0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세부 사항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비고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14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대여와 연관된 기능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인증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회원가입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로그인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관리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등록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조회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수정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삭제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614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대여와 독립적인 기능</a:t>
                      </a:r>
                      <a:endParaRPr lang="en-US" altLang="ko-KR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조회 노출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Break-time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설정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364849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예약 관리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algn="l">
                        <a:spcBef>
                          <a:spcPts val="484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조회</a:t>
                      </a:r>
                      <a:r>
                        <a:rPr lang="en-US" altLang="ko-KR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취소</a:t>
                      </a:r>
                      <a:endParaRPr lang="ko-KR" altLang="ko-KR" sz="1000" dirty="0"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686622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금액 조회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algn="l">
                        <a:spcBef>
                          <a:spcPts val="484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spc="0" baseline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기간별 조회</a:t>
                      </a:r>
                      <a:endParaRPr lang="ko-KR" altLang="ko-KR" sz="1000" dirty="0"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8359960"/>
                  </a:ext>
                </a:extLst>
              </a:tr>
            </a:tbl>
          </a:graphicData>
        </a:graphic>
      </p:graphicFrame>
      <p:sp>
        <p:nvSpPr>
          <p:cNvPr id="5" name="object 2">
            <a:extLst>
              <a:ext uri="{FF2B5EF4-FFF2-40B4-BE49-F238E27FC236}">
                <a16:creationId xmlns:a16="http://schemas.microsoft.com/office/drawing/2014/main" id="{194DC794-0D3B-5B09-33F1-9E676D259C0A}"/>
              </a:ext>
            </a:extLst>
          </p:cNvPr>
          <p:cNvSpPr txBox="1"/>
          <p:nvPr/>
        </p:nvSpPr>
        <p:spPr>
          <a:xfrm>
            <a:off x="252170" y="1066800"/>
            <a:ext cx="84346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(2)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기능 분류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백오피스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8CBD59D-D6EF-E668-3962-4C67ACBD4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24499"/>
              </p:ext>
            </p:extLst>
          </p:nvPr>
        </p:nvGraphicFramePr>
        <p:xfrm>
          <a:off x="774065" y="4343400"/>
          <a:ext cx="8357235" cy="81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1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759755197"/>
                    </a:ext>
                  </a:extLst>
                </a:gridCol>
                <a:gridCol w="3188018">
                  <a:extLst>
                    <a:ext uri="{9D8B030D-6E8A-4147-A177-3AD203B41FA5}">
                      <a16:colId xmlns:a16="http://schemas.microsoft.com/office/drawing/2014/main" val="2077994043"/>
                    </a:ext>
                  </a:extLst>
                </a:gridCol>
              </a:tblGrid>
              <a:tr h="27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b="0" spc="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분류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ko-KR" altLang="en-US" sz="1000" spc="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Medium"/>
                        </a:rPr>
                        <a:t>목록</a:t>
                      </a:r>
                      <a:endParaRPr sz="1000" spc="0" dirty="0">
                        <a:solidFill>
                          <a:schemeClr val="bg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Medium"/>
                      </a:endParaRP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세부 사항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비고</a:t>
                      </a:r>
                    </a:p>
                  </a:txBody>
                  <a:tcPr marL="0" marR="0" marT="4064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14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공간 대여와 연관된 기능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업체 관리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생성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삭제</a:t>
                      </a:r>
                      <a:r>
                        <a:rPr lang="en-US" altLang="ko-KR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, </a:t>
                      </a:r>
                      <a:r>
                        <a:rPr lang="ko-KR" altLang="en-US" sz="1000" spc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검색</a:t>
                      </a: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096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14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lang="ko-KR" altLang="en-US" sz="1000" spc="0" baseline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계정 생성</a:t>
                      </a:r>
                      <a:endParaRPr lang="en-US" altLang="ko-KR" sz="1000" spc="0" baseline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4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Noto Sans CJK JP Regular"/>
                        </a:rPr>
                        <a:t>계정 생성</a:t>
                      </a: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2410" algn="l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endParaRPr sz="10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Noto Sans CJK JP Regular"/>
                      </a:endParaRPr>
                    </a:p>
                  </a:txBody>
                  <a:tcPr marL="0" marR="0" marT="6159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2">
            <a:extLst>
              <a:ext uri="{FF2B5EF4-FFF2-40B4-BE49-F238E27FC236}">
                <a16:creationId xmlns:a16="http://schemas.microsoft.com/office/drawing/2014/main" id="{758C96CB-60AB-6A66-B492-260E4DF35A21}"/>
              </a:ext>
            </a:extLst>
          </p:cNvPr>
          <p:cNvSpPr txBox="1"/>
          <p:nvPr/>
        </p:nvSpPr>
        <p:spPr>
          <a:xfrm>
            <a:off x="252170" y="3547978"/>
            <a:ext cx="84346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(2)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기능 분류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34" charset="-127"/>
                <a:ea typeface="배달의민족 도현" panose="020B0600000101010101" pitchFamily="34" charset="-127"/>
                <a:cs typeface="Noto Sans CJK JP Regular"/>
              </a:rPr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3607597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252171" y="258826"/>
            <a:ext cx="50056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Ⅰ.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요구사항명세 </a:t>
            </a:r>
            <a:r>
              <a:rPr lang="en-US" altLang="ko-KR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– </a:t>
            </a:r>
            <a:r>
              <a:rPr lang="ko-KR" altLang="en-US" sz="2000" dirty="0">
                <a:solidFill>
                  <a:srgbClr val="244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Medium"/>
              </a:rPr>
              <a:t>시나리오</a:t>
            </a:r>
          </a:p>
        </p:txBody>
      </p:sp>
      <p:sp>
        <p:nvSpPr>
          <p:cNvPr id="3" name="object 2"/>
          <p:cNvSpPr txBox="1"/>
          <p:nvPr/>
        </p:nvSpPr>
        <p:spPr>
          <a:xfrm>
            <a:off x="252169" y="1143000"/>
            <a:ext cx="738686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8985" algn="l"/>
              </a:tabLst>
            </a:pP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(3)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시나리오 </a:t>
            </a:r>
            <a:r>
              <a:rPr lang="en-US" altLang="ko-KR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– </a:t>
            </a:r>
            <a:r>
              <a:rPr lang="ko-KR" altLang="en-US" sz="3600" kern="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JP Regular"/>
              </a:rPr>
              <a:t>메인 플랫폼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AF6F56-C732-2CB9-2BD7-5977E5A1B65A}"/>
              </a:ext>
            </a:extLst>
          </p:cNvPr>
          <p:cNvGrpSpPr/>
          <p:nvPr/>
        </p:nvGrpSpPr>
        <p:grpSpPr>
          <a:xfrm>
            <a:off x="1030336" y="2209800"/>
            <a:ext cx="7845329" cy="3513623"/>
            <a:chOff x="304800" y="1905000"/>
            <a:chExt cx="7845329" cy="351362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65722AB-2300-ACF8-CD5B-D60AA81073D3}"/>
                </a:ext>
              </a:extLst>
            </p:cNvPr>
            <p:cNvSpPr/>
            <p:nvPr/>
          </p:nvSpPr>
          <p:spPr>
            <a:xfrm>
              <a:off x="304800" y="1905000"/>
              <a:ext cx="955675" cy="92282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</a:t>
              </a:r>
              <a:endPara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7641B9CF-E7FD-AFA0-F5E8-F333B48C8BE1}"/>
                </a:ext>
              </a:extLst>
            </p:cNvPr>
            <p:cNvSpPr/>
            <p:nvPr/>
          </p:nvSpPr>
          <p:spPr>
            <a:xfrm>
              <a:off x="304800" y="3247290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검색</a:t>
              </a: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F71C868-68FA-1DCA-103F-D1C541580AE3}"/>
                </a:ext>
              </a:extLst>
            </p:cNvPr>
            <p:cNvSpPr/>
            <p:nvPr/>
          </p:nvSpPr>
          <p:spPr>
            <a:xfrm rot="5400000">
              <a:off x="681335" y="2929494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81C3FC52-04EE-CA16-1FA9-024A8F1E098E}"/>
                </a:ext>
              </a:extLst>
            </p:cNvPr>
            <p:cNvSpPr/>
            <p:nvPr/>
          </p:nvSpPr>
          <p:spPr>
            <a:xfrm>
              <a:off x="4526252" y="3247288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예약</a:t>
              </a: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F893702-2474-B7AD-C5F0-47CEB7627209}"/>
                </a:ext>
              </a:extLst>
            </p:cNvPr>
            <p:cNvSpPr/>
            <p:nvPr/>
          </p:nvSpPr>
          <p:spPr>
            <a:xfrm>
              <a:off x="2973002" y="3247288"/>
              <a:ext cx="1159510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공간 정보 </a:t>
              </a:r>
              <a:endParaRPr lang="ko-KR" altLang="en-US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3CA6AD77-10BD-5C71-6098-27F7E11B9A53}"/>
                </a:ext>
              </a:extLst>
            </p:cNvPr>
            <p:cNvSpPr/>
            <p:nvPr/>
          </p:nvSpPr>
          <p:spPr>
            <a:xfrm>
              <a:off x="2690112" y="3590195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C565320-562A-6FF5-85D0-4C78DFC2934C}"/>
                </a:ext>
              </a:extLst>
            </p:cNvPr>
            <p:cNvSpPr/>
            <p:nvPr/>
          </p:nvSpPr>
          <p:spPr>
            <a:xfrm>
              <a:off x="1638901" y="3247288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인증</a:t>
              </a: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311C5B80-38DA-8032-69AF-6B341A5B44B5}"/>
                </a:ext>
              </a:extLst>
            </p:cNvPr>
            <p:cNvSpPr/>
            <p:nvPr/>
          </p:nvSpPr>
          <p:spPr>
            <a:xfrm>
              <a:off x="5573650" y="3590196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1E99361-4611-D8EE-FDC7-3E7BA90CD334}"/>
                </a:ext>
              </a:extLst>
            </p:cNvPr>
            <p:cNvSpPr/>
            <p:nvPr/>
          </p:nvSpPr>
          <p:spPr>
            <a:xfrm>
              <a:off x="5860353" y="3247288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결제</a:t>
              </a: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FD5E604-EA63-0361-067E-F744A04E6EE2}"/>
                </a:ext>
              </a:extLst>
            </p:cNvPr>
            <p:cNvSpPr/>
            <p:nvPr/>
          </p:nvSpPr>
          <p:spPr>
            <a:xfrm>
              <a:off x="7194454" y="3230298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indent="0" algn="ctr" rtl="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756"/>
                </a:spcAft>
              </a:pPr>
              <a:r>
                <a:rPr lang="ko-KR" altLang="ko-KR" sz="1800" kern="1200" dirty="0">
                  <a:solidFill>
                    <a:srgbClr val="000000"/>
                  </a:solidFill>
                  <a:effectLst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rPr>
                <a:t>마이</a:t>
              </a:r>
              <a:endParaRPr lang="ko-KR" altLang="ko-KR" dirty="0">
                <a:effectLst/>
              </a:endParaRPr>
            </a:p>
            <a:p>
              <a:pPr marL="0" indent="0" algn="ctr" rtl="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756"/>
                </a:spcAft>
              </a:pPr>
              <a:r>
                <a:rPr lang="ko-KR" altLang="ko-KR" sz="1800" kern="1200" dirty="0">
                  <a:solidFill>
                    <a:srgbClr val="000000"/>
                  </a:solidFill>
                  <a:effectLst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rPr>
                <a:t>페이지</a:t>
              </a:r>
              <a:endParaRPr lang="ko-KR" altLang="ko-KR" dirty="0">
                <a:effectLst/>
              </a:endParaRP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A0E4FACD-5DA9-A4CC-AB00-71798E9CDD85}"/>
                </a:ext>
              </a:extLst>
            </p:cNvPr>
            <p:cNvSpPr/>
            <p:nvPr/>
          </p:nvSpPr>
          <p:spPr>
            <a:xfrm>
              <a:off x="7194454" y="4495800"/>
              <a:ext cx="955675" cy="922823"/>
            </a:xfrm>
            <a:custGeom>
              <a:avLst/>
              <a:gdLst>
                <a:gd name="connsiteX0" fmla="*/ 0 w 955675"/>
                <a:gd name="connsiteY0" fmla="*/ 92282 h 922823"/>
                <a:gd name="connsiteX1" fmla="*/ 92282 w 955675"/>
                <a:gd name="connsiteY1" fmla="*/ 0 h 922823"/>
                <a:gd name="connsiteX2" fmla="*/ 863393 w 955675"/>
                <a:gd name="connsiteY2" fmla="*/ 0 h 922823"/>
                <a:gd name="connsiteX3" fmla="*/ 955675 w 955675"/>
                <a:gd name="connsiteY3" fmla="*/ 92282 h 922823"/>
                <a:gd name="connsiteX4" fmla="*/ 955675 w 955675"/>
                <a:gd name="connsiteY4" fmla="*/ 830541 h 922823"/>
                <a:gd name="connsiteX5" fmla="*/ 863393 w 955675"/>
                <a:gd name="connsiteY5" fmla="*/ 922823 h 922823"/>
                <a:gd name="connsiteX6" fmla="*/ 92282 w 955675"/>
                <a:gd name="connsiteY6" fmla="*/ 922823 h 922823"/>
                <a:gd name="connsiteX7" fmla="*/ 0 w 955675"/>
                <a:gd name="connsiteY7" fmla="*/ 830541 h 922823"/>
                <a:gd name="connsiteX8" fmla="*/ 0 w 955675"/>
                <a:gd name="connsiteY8" fmla="*/ 92282 h 92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675" h="922823">
                  <a:moveTo>
                    <a:pt x="0" y="92282"/>
                  </a:moveTo>
                  <a:cubicBezTo>
                    <a:pt x="0" y="41316"/>
                    <a:pt x="41316" y="0"/>
                    <a:pt x="92282" y="0"/>
                  </a:cubicBezTo>
                  <a:lnTo>
                    <a:pt x="863393" y="0"/>
                  </a:lnTo>
                  <a:cubicBezTo>
                    <a:pt x="914359" y="0"/>
                    <a:pt x="955675" y="41316"/>
                    <a:pt x="955675" y="92282"/>
                  </a:cubicBezTo>
                  <a:lnTo>
                    <a:pt x="955675" y="830541"/>
                  </a:lnTo>
                  <a:cubicBezTo>
                    <a:pt x="955675" y="881507"/>
                    <a:pt x="914359" y="922823"/>
                    <a:pt x="863393" y="922823"/>
                  </a:cubicBezTo>
                  <a:lnTo>
                    <a:pt x="92282" y="922823"/>
                  </a:lnTo>
                  <a:cubicBezTo>
                    <a:pt x="41316" y="922823"/>
                    <a:pt x="0" y="881507"/>
                    <a:pt x="0" y="830541"/>
                  </a:cubicBezTo>
                  <a:lnTo>
                    <a:pt x="0" y="922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609" tIns="95609" rIns="95609" bIns="95609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조회</a:t>
              </a:r>
              <a:r>
                <a:rPr lang="en-US" altLang="ko-KR" sz="1800" kern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</a:t>
              </a:r>
            </a:p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취소</a:t>
              </a:r>
              <a:endParaRPr lang="ko-KR" altLang="en-US" sz="1800" kern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EAA8F86-3CBE-2049-AA10-1121C0CE8D17}"/>
                </a:ext>
              </a:extLst>
            </p:cNvPr>
            <p:cNvSpPr/>
            <p:nvPr/>
          </p:nvSpPr>
          <p:spPr>
            <a:xfrm>
              <a:off x="1352198" y="3590195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97EF3B85-6523-7088-DE90-C15ADFAC79A2}"/>
                </a:ext>
              </a:extLst>
            </p:cNvPr>
            <p:cNvSpPr/>
            <p:nvPr/>
          </p:nvSpPr>
          <p:spPr>
            <a:xfrm>
              <a:off x="4235959" y="3573207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07ED9FE7-DCD0-00E4-AE93-08817C129B24}"/>
                </a:ext>
              </a:extLst>
            </p:cNvPr>
            <p:cNvSpPr/>
            <p:nvPr/>
          </p:nvSpPr>
          <p:spPr>
            <a:xfrm>
              <a:off x="6909690" y="3590195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40071CB-30E5-55D3-6C23-43C2B87A8DAD}"/>
                </a:ext>
              </a:extLst>
            </p:cNvPr>
            <p:cNvSpPr/>
            <p:nvPr/>
          </p:nvSpPr>
          <p:spPr>
            <a:xfrm rot="5400000">
              <a:off x="7570989" y="4205957"/>
              <a:ext cx="202603" cy="237007"/>
            </a:xfrm>
            <a:custGeom>
              <a:avLst/>
              <a:gdLst>
                <a:gd name="connsiteX0" fmla="*/ 0 w 202603"/>
                <a:gd name="connsiteY0" fmla="*/ 47401 h 237007"/>
                <a:gd name="connsiteX1" fmla="*/ 101302 w 202603"/>
                <a:gd name="connsiteY1" fmla="*/ 47401 h 237007"/>
                <a:gd name="connsiteX2" fmla="*/ 101302 w 202603"/>
                <a:gd name="connsiteY2" fmla="*/ 0 h 237007"/>
                <a:gd name="connsiteX3" fmla="*/ 202603 w 202603"/>
                <a:gd name="connsiteY3" fmla="*/ 118504 h 237007"/>
                <a:gd name="connsiteX4" fmla="*/ 101302 w 202603"/>
                <a:gd name="connsiteY4" fmla="*/ 237007 h 237007"/>
                <a:gd name="connsiteX5" fmla="*/ 101302 w 202603"/>
                <a:gd name="connsiteY5" fmla="*/ 189606 h 237007"/>
                <a:gd name="connsiteX6" fmla="*/ 0 w 202603"/>
                <a:gd name="connsiteY6" fmla="*/ 189606 h 237007"/>
                <a:gd name="connsiteX7" fmla="*/ 0 w 202603"/>
                <a:gd name="connsiteY7" fmla="*/ 47401 h 2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603" h="237007">
                  <a:moveTo>
                    <a:pt x="0" y="47401"/>
                  </a:moveTo>
                  <a:lnTo>
                    <a:pt x="101302" y="47401"/>
                  </a:lnTo>
                  <a:lnTo>
                    <a:pt x="101302" y="0"/>
                  </a:lnTo>
                  <a:lnTo>
                    <a:pt x="202603" y="118504"/>
                  </a:lnTo>
                  <a:lnTo>
                    <a:pt x="101302" y="237007"/>
                  </a:lnTo>
                  <a:lnTo>
                    <a:pt x="101302" y="189606"/>
                  </a:lnTo>
                  <a:lnTo>
                    <a:pt x="0" y="189606"/>
                  </a:lnTo>
                  <a:lnTo>
                    <a:pt x="0" y="4740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7401" rIns="60781" bIns="47401" numCol="1" spcCol="1270" anchor="ctr" anchorCtr="0">
              <a:noAutofit/>
            </a:bodyPr>
            <a:lstStyle/>
            <a:p>
              <a:pPr marL="0" lvl="0" indent="0" algn="ctr" defTabSz="444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000" kern="120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7845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1605</TotalTime>
  <Words>1852</Words>
  <Application>Microsoft Office PowerPoint</Application>
  <PresentationFormat>A4 용지(210x297mm)</PresentationFormat>
  <Paragraphs>463</Paragraphs>
  <Slides>68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2" baseType="lpstr">
      <vt:lpstr>Arial</vt:lpstr>
      <vt:lpstr>Calibri</vt:lpstr>
      <vt:lpstr>배달의민족 도현</vt:lpstr>
      <vt:lpstr>Office Theme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DONGHUN LEE</dc:creator>
  <cp:lastModifiedBy>LEE DONGHUN</cp:lastModifiedBy>
  <cp:revision>83</cp:revision>
  <dcterms:created xsi:type="dcterms:W3CDTF">2022-09-30T07:09:03Z</dcterms:created>
  <dcterms:modified xsi:type="dcterms:W3CDTF">2022-11-07T16:16:17Z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2017-11-27T00:00:00Z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2022-09-30T00:00:00Z</vt:filetime>
  </property>
</Properties>
</file>